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683" r:id="rId2"/>
    <p:sldMasterId id="2147483697" r:id="rId3"/>
    <p:sldMasterId id="2147483732" r:id="rId4"/>
    <p:sldMasterId id="2147483768" r:id="rId5"/>
    <p:sldMasterId id="2147483785" r:id="rId6"/>
    <p:sldMasterId id="2147483799" r:id="rId7"/>
    <p:sldMasterId id="2147483834" r:id="rId8"/>
  </p:sldMasterIdLst>
  <p:notesMasterIdLst>
    <p:notesMasterId r:id="rId38"/>
  </p:notesMasterIdLst>
  <p:handoutMasterIdLst>
    <p:handoutMasterId r:id="rId39"/>
  </p:handoutMasterIdLst>
  <p:sldIdLst>
    <p:sldId id="300" r:id="rId9"/>
    <p:sldId id="319" r:id="rId10"/>
    <p:sldId id="320" r:id="rId11"/>
    <p:sldId id="304" r:id="rId12"/>
    <p:sldId id="305" r:id="rId13"/>
    <p:sldId id="262" r:id="rId14"/>
    <p:sldId id="308" r:id="rId15"/>
    <p:sldId id="311" r:id="rId16"/>
    <p:sldId id="313" r:id="rId17"/>
    <p:sldId id="321" r:id="rId18"/>
    <p:sldId id="301" r:id="rId19"/>
    <p:sldId id="260" r:id="rId20"/>
    <p:sldId id="322" r:id="rId21"/>
    <p:sldId id="298" r:id="rId22"/>
    <p:sldId id="285" r:id="rId23"/>
    <p:sldId id="286" r:id="rId24"/>
    <p:sldId id="287" r:id="rId25"/>
    <p:sldId id="291" r:id="rId26"/>
    <p:sldId id="296" r:id="rId27"/>
    <p:sldId id="288" r:id="rId28"/>
    <p:sldId id="297" r:id="rId29"/>
    <p:sldId id="283" r:id="rId30"/>
    <p:sldId id="290" r:id="rId31"/>
    <p:sldId id="293" r:id="rId32"/>
    <p:sldId id="294" r:id="rId33"/>
    <p:sldId id="323" r:id="rId34"/>
    <p:sldId id="284" r:id="rId35"/>
    <p:sldId id="289" r:id="rId36"/>
    <p:sldId id="314" r:id="rId37"/>
  </p:sldIdLst>
  <p:sldSz cx="12192000" cy="6858000"/>
  <p:notesSz cx="6797675" cy="98742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58918" autoAdjust="0"/>
  </p:normalViewPr>
  <p:slideViewPr>
    <p:cSldViewPr snapToGrid="0" showGuides="1">
      <p:cViewPr>
        <p:scale>
          <a:sx n="292" d="100"/>
          <a:sy n="292" d="100"/>
        </p:scale>
        <p:origin x="-5082" y="-91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2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C495CB85-E145-4578-9A2B-0F89D46816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93F7481D-A83B-4861-96DB-4E0CDB1C9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47B36-91CA-4AAA-B5FB-B30F122241EC}" type="datetimeFigureOut">
              <a:rPr lang="de-DE" smtClean="0"/>
              <a:t>11.09.2018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="" xmlns:a16="http://schemas.microsoft.com/office/drawing/2014/main" id="{D487537B-474A-4B67-B5CE-D21A94F1B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smtClean="0"/>
              <a:t>Test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="" xmlns:a16="http://schemas.microsoft.com/office/drawing/2014/main" id="{3E93D576-B97E-4EA9-B4E4-0AF984C4C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6AF78-8F7C-4F36-A6EC-1161D41B1C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90114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497EBEB9-F76E-4B65-B8EC-D0B75316F90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5660" cy="4954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7" tIns="45709" rIns="91427" bIns="45709" anchor="t" anchorCtr="0" compatLnSpc="1">
            <a:noAutofit/>
          </a:bodyPr>
          <a:lstStyle>
            <a:lvl1pPr marL="0" marR="0" lvl="0" indent="0" algn="l" defTabSz="45713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66E84D4A-99AA-4CB8-939F-A536DF9E88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50441" y="0"/>
            <a:ext cx="2945660" cy="4954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7" tIns="45709" rIns="91427" bIns="45709" anchor="t" anchorCtr="0" compatLnSpc="1">
            <a:noAutofit/>
          </a:bodyPr>
          <a:lstStyle>
            <a:lvl1pPr marL="0" marR="0" lvl="0" indent="0" algn="r" defTabSz="45713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AC3FB2D-8E21-49CE-B7D0-25A00F7DB607}" type="datetime1">
              <a:rPr lang="de-DE"/>
              <a:pPr lvl="0"/>
              <a:t>11.09.2018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="" xmlns:a16="http://schemas.microsoft.com/office/drawing/2014/main" id="{DE3612B2-C18B-41C5-B2B9-508521184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="" xmlns:a16="http://schemas.microsoft.com/office/drawing/2014/main" id="{83CDF626-C60E-4A43-BEA1-BEEE014B180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79767" y="4751982"/>
            <a:ext cx="5438142" cy="38879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7" tIns="45709" rIns="91427" bIns="45709" anchor="t" anchorCtr="0" compatLnSpc="1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BF936A64-A33F-4F6C-8607-A3F83DAAE2D3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378823"/>
            <a:ext cx="2945660" cy="4954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>
            <a:lvl1pPr marL="0" marR="0" lvl="0" indent="0" algn="l" defTabSz="45713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r>
              <a:rPr lang="de-DE" smtClean="0"/>
              <a:t>Test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15DC525C-75D3-4AF8-9A08-7A31B2FB271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>
            <a:lvl1pPr marL="0" marR="0" lvl="0" indent="0" algn="r" defTabSz="45713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CB2D9D5F-1F37-42CB-B9AB-0F034B3868A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2684094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meldung/Java-EE-8-ist-offiziell-erschienen-3838062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2.github.io/http2-spec/#SETTINGS_MAX_FRAME_SIZ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E921E1E2-724F-4137-AF5A-5E6D8232D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60A5CD3D-BF2F-4AC5-BD86-B30705FD9E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2000" baseline="0" dirty="0" smtClean="0"/>
              <a:t>Zwei Teilung des Vortrags 1/3 HTTP2 ; 2/3 </a:t>
            </a:r>
            <a:r>
              <a:rPr lang="de-DE" sz="2000" baseline="0" dirty="0" smtClean="0"/>
              <a:t>QUIC  Zeit:45 Minuten</a:t>
            </a:r>
            <a:endParaRPr lang="de-DE" sz="20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de-DE" sz="2000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2000" dirty="0" smtClean="0"/>
              <a:t>Nach W3Techs, unterstützen bereits im Mai 2017, 13.7%  der Top 10 Millionen Website HTTP/2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de-DE" sz="2000" baseline="0" dirty="0" smtClean="0"/>
          </a:p>
          <a:p>
            <a:pPr>
              <a:buSzPct val="100000"/>
            </a:pPr>
            <a:r>
              <a:rPr lang="de-DE" sz="1900" dirty="0" smtClean="0"/>
              <a:t>HTTP/2 </a:t>
            </a:r>
            <a:r>
              <a:rPr lang="de-DE" sz="1900" dirty="0"/>
              <a:t>ermöglich eine viel effizientere Nutzung von Netzwerkressourcen und </a:t>
            </a:r>
            <a:r>
              <a:rPr lang="de-DE" sz="1900" dirty="0" smtClean="0"/>
              <a:t>reduziert </a:t>
            </a:r>
            <a:r>
              <a:rPr lang="de-DE" sz="1900" dirty="0"/>
              <a:t>die Wahrnehmung von Latenz für Nutzer aber es geht doch deutlich </a:t>
            </a:r>
            <a:r>
              <a:rPr lang="de-DE" sz="1900" dirty="0" err="1" smtClean="0"/>
              <a:t>QUIC“Ker</a:t>
            </a:r>
            <a:r>
              <a:rPr lang="de-DE" sz="1900" dirty="0" smtClean="0"/>
              <a:t>“ ;-) </a:t>
            </a:r>
          </a:p>
          <a:p>
            <a:pPr>
              <a:buSzPct val="100000"/>
            </a:pPr>
            <a:endParaRPr lang="de-DE" sz="1900" dirty="0" smtClean="0"/>
          </a:p>
          <a:p>
            <a:pPr>
              <a:buSzPct val="100000"/>
            </a:pPr>
            <a:r>
              <a:rPr lang="de-DE" sz="1900" dirty="0" smtClean="0"/>
              <a:t>Abfragen </a:t>
            </a:r>
            <a:r>
              <a:rPr lang="de-DE" sz="1900" dirty="0" smtClean="0"/>
              <a:t>Wissen:</a:t>
            </a:r>
            <a:r>
              <a:rPr lang="de-DE" sz="1900" baseline="0" dirty="0" smtClean="0"/>
              <a:t> HTTP/1.1 bzw. </a:t>
            </a:r>
            <a:r>
              <a:rPr lang="de-DE" sz="1900" baseline="0" dirty="0" smtClean="0"/>
              <a:t>TCP/ UDP</a:t>
            </a:r>
            <a:endParaRPr lang="de-DE" sz="1900" dirty="0"/>
          </a:p>
          <a:p>
            <a:pPr>
              <a:buSzPct val="100000"/>
            </a:pPr>
            <a:r>
              <a:rPr lang="de-DE" sz="1900" dirty="0" smtClean="0"/>
              <a:t>Ziel: Key Features und Relevanz herausstellen.</a:t>
            </a:r>
            <a:endParaRPr lang="de-DE" sz="1900" dirty="0" smtClean="0"/>
          </a:p>
          <a:p>
            <a:pPr>
              <a:buSzPct val="100000"/>
            </a:pPr>
            <a:r>
              <a:rPr lang="de-DE" sz="2000" dirty="0" smtClean="0"/>
              <a:t>Abgrenzung: (was </a:t>
            </a:r>
            <a:r>
              <a:rPr lang="de-DE" sz="2000" dirty="0" smtClean="0"/>
              <a:t>ist </a:t>
            </a:r>
            <a:r>
              <a:rPr lang="de-DE" sz="2000" dirty="0" smtClean="0"/>
              <a:t>dieser Vortrag nicht)</a:t>
            </a:r>
            <a:endParaRPr lang="de-DE" sz="20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2000" dirty="0" smtClean="0"/>
              <a:t>-- Programmieranleitung zu Implementierung</a:t>
            </a:r>
          </a:p>
          <a:p>
            <a:pPr>
              <a:buSzPct val="100000"/>
            </a:pPr>
            <a:r>
              <a:rPr lang="de-DE" sz="2000" dirty="0" smtClean="0"/>
              <a:t>-- </a:t>
            </a:r>
            <a:r>
              <a:rPr lang="de-DE" sz="2000" dirty="0" smtClean="0"/>
              <a:t>tiefer gehende Protokoll-Analyse</a:t>
            </a:r>
            <a:endParaRPr lang="de-DE" sz="2000" dirty="0" smtClean="0"/>
          </a:p>
          <a:p>
            <a:pPr>
              <a:buSzPct val="100000"/>
            </a:pPr>
            <a:r>
              <a:rPr lang="de-DE" sz="2000" dirty="0" smtClean="0"/>
              <a:t>-- tiefer gehende Sicherheitsanalyse</a:t>
            </a:r>
            <a:endParaRPr lang="de-DE" sz="2000" dirty="0" smtClean="0"/>
          </a:p>
          <a:p>
            <a:pPr>
              <a:buSzPct val="100000"/>
            </a:pPr>
            <a:r>
              <a:rPr lang="de-DE" sz="2000" dirty="0" smtClean="0"/>
              <a:t>-- bei weitem nicht </a:t>
            </a:r>
            <a:r>
              <a:rPr lang="de-DE" sz="2000" dirty="0" smtClean="0"/>
              <a:t>Vollständig und nicht abgeschlossen</a:t>
            </a:r>
            <a:endParaRPr lang="de-DE" sz="2000" dirty="0" smtClean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278F262-C2CE-450B-8575-D20265993614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A308FB-8122-4E55-937E-1CE048AFA8E0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012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Java Development Kit 9 (JDK9) erschien, hat Oracle die Enterprise-Variante </a:t>
            </a:r>
            <a:r>
              <a:rPr lang="de-DE" dirty="0" smtClean="0">
                <a:hlinkClick r:id="rId3"/>
              </a:rPr>
              <a:t>in der aktuellen Version 8 veröffentlicht</a:t>
            </a:r>
            <a:r>
              <a:rPr lang="de-DE" dirty="0" smtClean="0"/>
              <a:t>. Einer der zentralen Punkte des neuen Java EE 8 ist die Servlet-API, die nun erstmals HTTP/2 unterstützt. </a:t>
            </a:r>
          </a:p>
          <a:p>
            <a:r>
              <a:rPr lang="de-DE" dirty="0" smtClean="0"/>
              <a:t>Node.js jetzt auch</a:t>
            </a:r>
            <a:r>
              <a:rPr lang="de-DE" baseline="0" dirty="0" smtClean="0"/>
              <a:t> : -) </a:t>
            </a:r>
          </a:p>
          <a:p>
            <a:r>
              <a:rPr lang="de-DE" dirty="0" smtClean="0"/>
              <a:t>https://medium.com/the-node-js-collection/node-js-can-http-2-push-b491894e1bb1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11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E921E1E2-724F-4137-AF5A-5E6D8232D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60A5CD3D-BF2F-4AC5-BD86-B30705FD9E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2000" baseline="0" dirty="0" smtClean="0"/>
              <a:t>Teil </a:t>
            </a:r>
            <a:r>
              <a:rPr lang="de-DE" sz="2000" baseline="0" dirty="0" smtClean="0"/>
              <a:t>2 QUIC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de-DE" sz="20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de-DE" sz="2000" baseline="0" dirty="0" smtClean="0"/>
              <a:t>Aus Vortrag </a:t>
            </a:r>
            <a:r>
              <a:rPr lang="de-DE" sz="2000" baseline="0" dirty="0" smtClean="0"/>
              <a:t>Black Hat </a:t>
            </a:r>
            <a:r>
              <a:rPr lang="de-DE" sz="2000" baseline="0" smtClean="0"/>
              <a:t>16 -&gt;TCP </a:t>
            </a:r>
            <a:r>
              <a:rPr lang="de-DE" sz="2000" baseline="0" dirty="0" smtClean="0"/>
              <a:t>100% Block und dennoch Google online wie geht das??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lang="de-DE" sz="1900" dirty="0" smtClean="0"/>
          </a:p>
          <a:p>
            <a:pPr>
              <a:buSzPct val="100000"/>
            </a:pPr>
            <a:endParaRPr lang="de-DE" sz="1900" dirty="0" smtClean="0"/>
          </a:p>
          <a:p>
            <a:pPr marL="274749" indent="-274749">
              <a:buSzPct val="100000"/>
              <a:buChar char="-"/>
            </a:pP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9278F262-C2CE-450B-8575-D20265993614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A308FB-8122-4E55-937E-1CE048AFA8E0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11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87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C56024FF-75B2-442F-9ADD-D24584FEF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B8705EAC-654E-4A35-BB9A-D0AAE43FA7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de-DE" dirty="0" err="1" smtClean="0"/>
              <a:t>Ziet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dirty="0" smtClean="0"/>
              <a:t>ca</a:t>
            </a:r>
            <a:r>
              <a:rPr lang="de-DE" dirty="0" smtClean="0"/>
              <a:t>. </a:t>
            </a:r>
            <a:r>
              <a:rPr lang="de-DE" dirty="0" smtClean="0"/>
              <a:t>30 </a:t>
            </a:r>
            <a:r>
              <a:rPr lang="de-DE" dirty="0" smtClean="0"/>
              <a:t>Minuten </a:t>
            </a:r>
          </a:p>
          <a:p>
            <a:pPr marL="0" indent="0">
              <a:buSzPct val="100000"/>
              <a:buNone/>
            </a:pPr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baseline="0" dirty="0" smtClean="0"/>
              <a:t>nur </a:t>
            </a:r>
            <a:r>
              <a:rPr lang="de-DE" dirty="0" smtClean="0"/>
              <a:t>wesentlichen </a:t>
            </a:r>
            <a:r>
              <a:rPr lang="de-DE" dirty="0"/>
              <a:t>Punkt </a:t>
            </a:r>
            <a:r>
              <a:rPr lang="de-DE" dirty="0" smtClean="0"/>
              <a:t>(Allgemein)</a:t>
            </a:r>
          </a:p>
          <a:p>
            <a:pPr marL="0" indent="0">
              <a:buSzPct val="100000"/>
              <a:buNone/>
            </a:pPr>
            <a:r>
              <a:rPr lang="de-DE" dirty="0" smtClean="0"/>
              <a:t>- Ich </a:t>
            </a:r>
            <a:r>
              <a:rPr lang="de-DE" dirty="0"/>
              <a:t>gliedere wie folgt:</a:t>
            </a:r>
          </a:p>
          <a:p>
            <a:pPr>
              <a:buSzPct val="100000"/>
            </a:pPr>
            <a:r>
              <a:rPr lang="de-DE" dirty="0" smtClean="0"/>
              <a:t>--</a:t>
            </a:r>
            <a:r>
              <a:rPr lang="de-DE" baseline="0" dirty="0" smtClean="0"/>
              <a:t> </a:t>
            </a:r>
            <a:r>
              <a:rPr lang="de-DE" dirty="0" smtClean="0"/>
              <a:t>Vorbetrachtung</a:t>
            </a:r>
            <a:r>
              <a:rPr lang="de-DE" dirty="0"/>
              <a:t>: </a:t>
            </a:r>
            <a:r>
              <a:rPr lang="de-DE" dirty="0" err="1"/>
              <a:t>wdh</a:t>
            </a:r>
            <a:r>
              <a:rPr lang="de-DE" dirty="0"/>
              <a:t>. Gesichte, Ziele/Gründe, OSI Stack, </a:t>
            </a:r>
            <a:r>
              <a:rPr lang="de-DE" dirty="0" err="1"/>
              <a:t>Packete</a:t>
            </a:r>
            <a:r>
              <a:rPr lang="de-DE" dirty="0"/>
              <a:t>, Header</a:t>
            </a:r>
          </a:p>
          <a:p>
            <a:pPr>
              <a:buSzPct val="100000"/>
            </a:pPr>
            <a:r>
              <a:rPr lang="de-DE" dirty="0" smtClean="0"/>
              <a:t>-- Protokollbetrachtung</a:t>
            </a:r>
            <a:r>
              <a:rPr lang="de-DE" dirty="0"/>
              <a:t>:   </a:t>
            </a:r>
            <a:r>
              <a:rPr lang="de-DE" dirty="0" smtClean="0"/>
              <a:t>Sitzungsteuerung u. </a:t>
            </a:r>
            <a:r>
              <a:rPr lang="de-DE" dirty="0"/>
              <a:t>Verschlüsselung, Multiplexing, Forward Error </a:t>
            </a:r>
            <a:r>
              <a:rPr lang="de-DE" dirty="0" err="1"/>
              <a:t>Correction</a:t>
            </a:r>
            <a:r>
              <a:rPr lang="de-DE" dirty="0"/>
              <a:t>, </a:t>
            </a:r>
            <a:r>
              <a:rPr lang="de-DE" dirty="0" err="1"/>
              <a:t>Connecrtion</a:t>
            </a:r>
            <a:r>
              <a:rPr lang="de-DE" dirty="0"/>
              <a:t> </a:t>
            </a:r>
            <a:r>
              <a:rPr lang="de-DE" dirty="0" err="1"/>
              <a:t>Miragtion</a:t>
            </a:r>
            <a:r>
              <a:rPr lang="de-DE" dirty="0" smtClean="0"/>
              <a:t>,</a:t>
            </a:r>
          </a:p>
          <a:p>
            <a:pPr>
              <a:buSzPct val="100000"/>
            </a:pPr>
            <a:endParaRPr lang="de-DE" dirty="0" smtClean="0"/>
          </a:p>
          <a:p>
            <a:pPr>
              <a:buSzPct val="100000"/>
            </a:pPr>
            <a:r>
              <a:rPr lang="de-DE" dirty="0" smtClean="0"/>
              <a:t>Keine </a:t>
            </a:r>
            <a:r>
              <a:rPr lang="de-DE" dirty="0" smtClean="0"/>
              <a:t>Chats und</a:t>
            </a:r>
            <a:r>
              <a:rPr lang="de-DE" baseline="0" dirty="0" smtClean="0"/>
              <a:t> Messdatenschlacht </a:t>
            </a:r>
            <a:r>
              <a:rPr lang="de-DE" baseline="0" dirty="0" smtClean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AA43D978-B48A-4DCD-9DDB-E57980FB41F5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E0B503-A905-4F1B-BED2-CC8D3D1D33E2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12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92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Google massiv</a:t>
            </a:r>
            <a:r>
              <a:rPr lang="de-DE" baseline="0" dirty="0" smtClean="0"/>
              <a:t> eigene </a:t>
            </a:r>
            <a:r>
              <a:rPr lang="de-DE" baseline="0" dirty="0" err="1" smtClean="0"/>
              <a:t>gQUICK</a:t>
            </a:r>
            <a:endParaRPr lang="de-DE" dirty="0" smtClean="0"/>
          </a:p>
          <a:p>
            <a:r>
              <a:rPr lang="de-DE" dirty="0" smtClean="0"/>
              <a:t>-</a:t>
            </a:r>
            <a:r>
              <a:rPr lang="de-DE" baseline="0" dirty="0" smtClean="0"/>
              <a:t> </a:t>
            </a:r>
            <a:r>
              <a:rPr lang="de-DE" dirty="0" smtClean="0"/>
              <a:t>Akamai seit 07/2018 erste</a:t>
            </a:r>
            <a:r>
              <a:rPr lang="de-DE" baseline="0" dirty="0" smtClean="0"/>
              <a:t> Diente QUIC</a:t>
            </a:r>
          </a:p>
          <a:p>
            <a:r>
              <a:rPr lang="de-DE" baseline="0" dirty="0" smtClean="0"/>
              <a:t>- </a:t>
            </a:r>
            <a:r>
              <a:rPr lang="de-DE" baseline="0" dirty="0" err="1" smtClean="0"/>
              <a:t>Cloudflair</a:t>
            </a:r>
            <a:r>
              <a:rPr lang="de-DE" baseline="0" dirty="0" smtClean="0"/>
              <a:t> geht zu QUIC</a:t>
            </a:r>
          </a:p>
          <a:p>
            <a:r>
              <a:rPr lang="de-DE" baseline="0" dirty="0" smtClean="0"/>
              <a:t>- MS experimentiert </a:t>
            </a:r>
          </a:p>
          <a:p>
            <a:pPr marL="0" indent="0">
              <a:buSzPct val="100000"/>
              <a:buNone/>
            </a:pPr>
            <a:r>
              <a:rPr lang="de-DE" baseline="0" dirty="0" smtClean="0"/>
              <a:t>- </a:t>
            </a:r>
            <a:r>
              <a:rPr lang="de-DE" baseline="0" dirty="0" err="1" smtClean="0"/>
              <a:t>Implimentierung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UserSpace</a:t>
            </a:r>
            <a:r>
              <a:rPr lang="de-DE" baseline="0" dirty="0" smtClean="0"/>
              <a:t> keine OS </a:t>
            </a:r>
            <a:r>
              <a:rPr lang="de-DE" baseline="0" dirty="0" err="1" smtClean="0"/>
              <a:t>implimentierung</a:t>
            </a:r>
            <a:r>
              <a:rPr lang="de-DE" baseline="0" dirty="0" smtClean="0"/>
              <a:t>!!)</a:t>
            </a:r>
          </a:p>
          <a:p>
            <a:r>
              <a:rPr lang="de-DE" baseline="0" dirty="0" smtClean="0"/>
              <a:t>- Chrome Seit</a:t>
            </a:r>
          </a:p>
          <a:p>
            <a:r>
              <a:rPr lang="de-DE" baseline="0" dirty="0" smtClean="0"/>
              <a:t>- Keine Server </a:t>
            </a:r>
            <a:r>
              <a:rPr lang="de-DE" baseline="0" dirty="0" err="1" smtClean="0"/>
              <a:t>implimentierung</a:t>
            </a:r>
            <a:r>
              <a:rPr lang="de-DE" baseline="0" dirty="0" smtClean="0"/>
              <a:t> Out </a:t>
            </a:r>
            <a:r>
              <a:rPr lang="de-DE" baseline="0" dirty="0" err="1" smtClean="0"/>
              <a:t>fo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Box JETZT, NGINX </a:t>
            </a:r>
            <a:r>
              <a:rPr lang="de-DE" baseline="0" dirty="0" err="1" smtClean="0"/>
              <a:t>experimentier</a:t>
            </a:r>
            <a:r>
              <a:rPr lang="de-DE" baseline="0" dirty="0" smtClean="0"/>
              <a:t>  https://github.com/ngtcp2/ngtcp2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352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Durch </a:t>
            </a:r>
            <a:r>
              <a:rPr lang="de-DE" dirty="0" smtClean="0"/>
              <a:t>Reduktion der Verbindungsaufbau-Latzen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Nutzung der mit</a:t>
            </a:r>
            <a:r>
              <a:rPr lang="de-DE" baseline="0" dirty="0" smtClean="0"/>
              <a:t> HTTP/2 eingeführten Stream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Connection Migration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Google eigene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Krypto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Bibo</a:t>
            </a:r>
            <a:r>
              <a:rPr lang="de-DE" baseline="0" dirty="0" smtClean="0"/>
              <a:t> WURDE NICHT genommen -&gt; TLS1.3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Schnellst Mögliche Verschlüsselung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Version </a:t>
            </a:r>
            <a:r>
              <a:rPr lang="de-DE" dirty="0" err="1" smtClean="0"/>
              <a:t>Negotiation</a:t>
            </a:r>
            <a:r>
              <a:rPr lang="de-DE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Robustheit -&gt; </a:t>
            </a:r>
            <a:r>
              <a:rPr lang="de-DE" dirty="0" err="1" smtClean="0"/>
              <a:t>bzb</a:t>
            </a:r>
            <a:r>
              <a:rPr lang="de-DE" dirty="0" smtClean="0"/>
              <a:t>. FEC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21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6EABB8BA-DF17-4D03-9A28-5CEDDC510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DD57C691-B1D0-4EDB-AB1E-3B0DFD7EAD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dirty="0" smtClean="0"/>
              <a:t>Wieso nicht RFC? -&gt; Viele „Spieler“ lange Mitzeichnungs</a:t>
            </a:r>
            <a:r>
              <a:rPr lang="de-DE" baseline="0" dirty="0" smtClean="0"/>
              <a:t>runden würde zu viele RFC Nummern verbrauchen </a:t>
            </a:r>
            <a:r>
              <a:rPr lang="de-DE" baseline="0" dirty="0" smtClean="0">
                <a:sym typeface="Wingdings" panose="05000000000000000000" pitchFamily="2" charset="2"/>
              </a:rPr>
              <a:t></a:t>
            </a:r>
            <a:endParaRPr lang="de-DE" dirty="0" smtClean="0"/>
          </a:p>
          <a:p>
            <a:pPr lvl="0"/>
            <a:r>
              <a:rPr lang="de-DE" dirty="0" smtClean="0"/>
              <a:t>Transport </a:t>
            </a:r>
            <a:r>
              <a:rPr lang="de-DE" dirty="0" err="1" smtClean="0"/>
              <a:t>Darft</a:t>
            </a:r>
            <a:r>
              <a:rPr lang="de-DE" dirty="0" smtClean="0"/>
              <a:t> 22.05.2018 (Angeblich</a:t>
            </a:r>
            <a:r>
              <a:rPr lang="de-DE" baseline="0" dirty="0" smtClean="0"/>
              <a:t> 11/18 ?? )</a:t>
            </a:r>
            <a:endParaRPr lang="de-DE" dirty="0" smtClean="0"/>
          </a:p>
          <a:p>
            <a:pPr lvl="0"/>
            <a:r>
              <a:rPr lang="de-DE" dirty="0" smtClean="0"/>
              <a:t>TCP ist in weiten Teilen im Protokoll </a:t>
            </a:r>
            <a:r>
              <a:rPr lang="de-DE" dirty="0" err="1" smtClean="0"/>
              <a:t>reimplimentiert</a:t>
            </a:r>
            <a:r>
              <a:rPr lang="de-DE" dirty="0" smtClean="0"/>
              <a:t> </a:t>
            </a:r>
            <a:r>
              <a:rPr lang="de-DE" dirty="0" err="1" smtClean="0"/>
              <a:t>beispiel</a:t>
            </a:r>
            <a:r>
              <a:rPr lang="de-DE" dirty="0" smtClean="0"/>
              <a:t> Überlaststeuerung </a:t>
            </a:r>
            <a:r>
              <a:rPr lang="de-DE" dirty="0" smtClean="0"/>
              <a:t>TCP-</a:t>
            </a:r>
            <a:r>
              <a:rPr lang="de-DE" dirty="0" err="1" smtClean="0"/>
              <a:t>Cubic</a:t>
            </a:r>
            <a:r>
              <a:rPr lang="de-DE" dirty="0" smtClean="0"/>
              <a:t>, Fast</a:t>
            </a:r>
            <a:r>
              <a:rPr lang="de-DE" baseline="0" dirty="0" smtClean="0"/>
              <a:t> </a:t>
            </a:r>
            <a:r>
              <a:rPr lang="de-DE" dirty="0" err="1" smtClean="0"/>
              <a:t>Retransmit</a:t>
            </a:r>
            <a:r>
              <a:rPr lang="de-DE" dirty="0" smtClean="0"/>
              <a:t> </a:t>
            </a:r>
            <a:r>
              <a:rPr lang="de-DE" dirty="0" err="1" smtClean="0"/>
              <a:t>etc</a:t>
            </a:r>
            <a:r>
              <a:rPr lang="de-DE" dirty="0" smtClean="0"/>
              <a:t> </a:t>
            </a:r>
            <a:endParaRPr lang="de-DE" dirty="0" smtClean="0"/>
          </a:p>
          <a:p>
            <a:pPr lvl="0"/>
            <a:endParaRPr lang="de-DE" dirty="0"/>
          </a:p>
          <a:p>
            <a:pPr lvl="0"/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unfertig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Loss </a:t>
            </a:r>
            <a:r>
              <a:rPr lang="en-US" dirty="0"/>
              <a:t>detection and </a:t>
            </a:r>
            <a:r>
              <a:rPr lang="en-US" dirty="0" err="1"/>
              <a:t>Congetion</a:t>
            </a:r>
            <a:r>
              <a:rPr lang="en-US" dirty="0"/>
              <a:t> </a:t>
            </a:r>
            <a:r>
              <a:rPr lang="en-US" dirty="0" err="1"/>
              <a:t>Controll</a:t>
            </a:r>
            <a:r>
              <a:rPr lang="en-US" dirty="0"/>
              <a:t> und </a:t>
            </a:r>
            <a:r>
              <a:rPr lang="en-US" dirty="0" err="1"/>
              <a:t>Coreprotokoll</a:t>
            </a:r>
            <a:r>
              <a:rPr lang="en-US" dirty="0"/>
              <a:t> to Internet Engineering Steering Group (IESG) https://datatracker.ietf.org/wg/quic/about/ ) </a:t>
            </a:r>
            <a:endParaRPr lang="en-US" dirty="0" smtClean="0"/>
          </a:p>
          <a:p>
            <a:pPr lvl="0"/>
            <a:r>
              <a:rPr lang="en-US" dirty="0" err="1" smtClean="0"/>
              <a:t>sind</a:t>
            </a:r>
            <a:r>
              <a:rPr lang="en-US" dirty="0" smtClean="0"/>
              <a:t> </a:t>
            </a:r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änderungen</a:t>
            </a:r>
            <a:r>
              <a:rPr lang="en-US" dirty="0"/>
              <a:t> und interne </a:t>
            </a:r>
            <a:r>
              <a:rPr lang="en-US" dirty="0" err="1"/>
              <a:t>Entwürfe</a:t>
            </a:r>
            <a:r>
              <a:rPr lang="en-US" dirty="0"/>
              <a:t> </a:t>
            </a:r>
            <a:r>
              <a:rPr lang="en-US" dirty="0" err="1"/>
              <a:t>nötig</a:t>
            </a:r>
            <a:r>
              <a:rPr lang="en-US" dirty="0"/>
              <a:t> dies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RFC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möglich</a:t>
            </a:r>
            <a:r>
              <a:rPr lang="en-US" dirty="0"/>
              <a:t> da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dirty="0" err="1"/>
              <a:t>jedes</a:t>
            </a:r>
            <a:r>
              <a:rPr lang="en-US" dirty="0"/>
              <a:t> Update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neuer</a:t>
            </a:r>
            <a:r>
              <a:rPr lang="en-US" dirty="0"/>
              <a:t> RFC </a:t>
            </a:r>
            <a:r>
              <a:rPr lang="en-US" dirty="0" err="1"/>
              <a:t>benötigt</a:t>
            </a:r>
            <a:r>
              <a:rPr lang="en-US" dirty="0"/>
              <a:t> warden </a:t>
            </a:r>
            <a:r>
              <a:rPr lang="en-US" dirty="0" err="1"/>
              <a:t>würde</a:t>
            </a:r>
            <a:r>
              <a:rPr lang="en-US" dirty="0" smtClean="0"/>
              <a:t>.</a:t>
            </a:r>
          </a:p>
          <a:p>
            <a:pPr lvl="0"/>
            <a:endParaRPr lang="en-US" dirty="0" smtClean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BBAF119A-5825-4042-820F-6BB34E5EDBFC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8B57C25-9C51-42D2-9863-6B7097B4E9C4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15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501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339E319B-7E73-4FE5-A952-8468057BC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9F1A6EB9-27BC-432A-B53B-F497E8F9C7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b="0" dirty="0" smtClean="0"/>
              <a:t>#Bisher</a:t>
            </a:r>
            <a:r>
              <a:rPr lang="de-DE" b="0" baseline="0" dirty="0" smtClean="0"/>
              <a:t> VS. QUIC-STACK</a:t>
            </a:r>
          </a:p>
          <a:p>
            <a:pPr lvl="0"/>
            <a:r>
              <a:rPr lang="de-DE" b="0" dirty="0" smtClean="0"/>
              <a:t>##</a:t>
            </a:r>
            <a:r>
              <a:rPr lang="de-DE" b="1" dirty="0" smtClean="0"/>
              <a:t> 3WayHandshake </a:t>
            </a:r>
            <a:r>
              <a:rPr lang="de-DE" dirty="0"/>
              <a:t>ist bei </a:t>
            </a:r>
            <a:r>
              <a:rPr lang="de-DE" dirty="0" smtClean="0"/>
              <a:t>kleine/leichtgewichtigen </a:t>
            </a:r>
            <a:r>
              <a:rPr lang="de-DE" dirty="0"/>
              <a:t>Verbindungen wie Web eine </a:t>
            </a:r>
            <a:r>
              <a:rPr lang="de-DE" b="1" dirty="0"/>
              <a:t>„Bremse“ für die User Experience (UX) </a:t>
            </a:r>
            <a:r>
              <a:rPr lang="de-DE" dirty="0"/>
              <a:t>da dieser die </a:t>
            </a:r>
            <a:r>
              <a:rPr lang="de-DE" dirty="0" smtClean="0"/>
              <a:t>Latenz </a:t>
            </a:r>
            <a:r>
              <a:rPr lang="de-DE" dirty="0"/>
              <a:t>steigert</a:t>
            </a:r>
            <a:r>
              <a:rPr lang="de-DE" dirty="0" smtClean="0"/>
              <a:t>.</a:t>
            </a:r>
          </a:p>
          <a:p>
            <a:pPr lvl="0"/>
            <a:r>
              <a:rPr lang="de-DE" dirty="0" smtClean="0"/>
              <a:t>## TLS &lt;1.3 nochmaliges 3WHandshake</a:t>
            </a:r>
            <a:endParaRPr lang="de-DE" dirty="0"/>
          </a:p>
          <a:p>
            <a:pPr lvl="0"/>
            <a:r>
              <a:rPr lang="de-DE" dirty="0" smtClean="0"/>
              <a:t>## HTTP </a:t>
            </a:r>
            <a:r>
              <a:rPr lang="de-DE" dirty="0"/>
              <a:t>1.1 benutz für </a:t>
            </a:r>
            <a:r>
              <a:rPr lang="de-DE" b="1" dirty="0"/>
              <a:t>jeder URL eine eigene TCP Connection das ist die „Handbremse“ </a:t>
            </a:r>
            <a:r>
              <a:rPr lang="de-DE" dirty="0"/>
              <a:t>für UX    </a:t>
            </a:r>
          </a:p>
          <a:p>
            <a:pPr lvl="0"/>
            <a:r>
              <a:rPr lang="de-DE" b="0" dirty="0" smtClean="0"/>
              <a:t>## </a:t>
            </a:r>
            <a:r>
              <a:rPr lang="de-DE" b="1" dirty="0" smtClean="0"/>
              <a:t>Head-</a:t>
            </a:r>
            <a:r>
              <a:rPr lang="de-DE" b="1" dirty="0" err="1" smtClean="0"/>
              <a:t>of</a:t>
            </a:r>
            <a:r>
              <a:rPr lang="de-DE" b="1" dirty="0" smtClean="0"/>
              <a:t>-</a:t>
            </a:r>
            <a:r>
              <a:rPr lang="de-DE" b="1" dirty="0" err="1" smtClean="0"/>
              <a:t>line</a:t>
            </a:r>
            <a:r>
              <a:rPr lang="de-DE" b="1" dirty="0" smtClean="0"/>
              <a:t> </a:t>
            </a:r>
            <a:r>
              <a:rPr lang="de-DE" b="1" dirty="0"/>
              <a:t>(HOL)</a:t>
            </a:r>
            <a:r>
              <a:rPr lang="de-DE" dirty="0"/>
              <a:t>: wenn ein Paket verloren geht und weiter hin Pakete an Ziel eintreffen, kann es passieren das Eingangspuffer voll läuft bevor die „</a:t>
            </a:r>
            <a:r>
              <a:rPr lang="de-DE" dirty="0" err="1"/>
              <a:t>retransmision</a:t>
            </a:r>
            <a:r>
              <a:rPr lang="de-DE" dirty="0"/>
              <a:t>“ ankommt. </a:t>
            </a:r>
            <a:r>
              <a:rPr lang="de-DE" dirty="0" smtClean="0"/>
              <a:t>(Videostreaming recht irrelevant)</a:t>
            </a:r>
            <a:endParaRPr lang="de-DE" dirty="0"/>
          </a:p>
          <a:p>
            <a:pPr lvl="0"/>
            <a:r>
              <a:rPr lang="de-DE" dirty="0"/>
              <a:t>Die Sitzung geht immer vom Client aus, </a:t>
            </a:r>
            <a:r>
              <a:rPr lang="de-DE" dirty="0" err="1"/>
              <a:t>d.h</a:t>
            </a:r>
            <a:r>
              <a:rPr lang="de-DE" dirty="0"/>
              <a:t> jedes Dokument muss angefordert werden. 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  !! HTTP/2 hat dies bereits viele dieser Punkt gut geregelt !! Jedoch ist die HTTP/2 auf QUIC auf IP die denkbar schnellste </a:t>
            </a:r>
            <a:r>
              <a:rPr lang="de-DE" dirty="0" smtClean="0"/>
              <a:t>Lösung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D44A1B9F-5097-4BC6-A6C8-B6065BDD81D7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A97CDB1-A6A6-476E-9CF5-2374C393BE4B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16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4922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93943DB6-9A4E-46CC-B420-6CBC2942A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18A4F4FE-EC44-4495-ADC0-5697F035DE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/>
              <a:t>ACKs bestätigen das eintreffen der Pakete </a:t>
            </a:r>
          </a:p>
          <a:p>
            <a:pPr lvl="0"/>
            <a:endParaRPr lang="de-DE"/>
          </a:p>
          <a:p>
            <a:pPr lvl="0"/>
            <a:r>
              <a:rPr lang="de-DE"/>
              <a:t>Überlaststeuerung und Fehlerkorrektur ist eine </a:t>
            </a:r>
            <a:r>
              <a:rPr lang="de-DE" b="1"/>
              <a:t>umstrittene Reimplantation von TCP cubic</a:t>
            </a:r>
          </a:p>
          <a:p>
            <a:pPr lvl="0"/>
            <a:endParaRPr lang="de-DE"/>
          </a:p>
          <a:p>
            <a:pPr lvl="0"/>
            <a:endParaRPr lang="de-DE"/>
          </a:p>
          <a:p>
            <a:pPr lvl="0"/>
            <a:r>
              <a:rPr lang="de-DE"/>
              <a:t>Jedes Segment was nicht nach dt bestätigt wurde wird erneut gesendet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81E3FE2C-720E-4010-BF74-2F2DE2CA92F7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33FD0D5-E9A1-4034-B9A9-33A51B312689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17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060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3BA3825D-3426-4A65-BDF4-9DD3F9CC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70A494E1-0027-472F-A0F7-56B3B21435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dirty="0"/>
              <a:t>Connection ID:  bei Initial und 0-RTT Paketen muss der Client eine ID Zufällig wählen.</a:t>
            </a:r>
          </a:p>
          <a:p>
            <a:pPr lvl="0"/>
            <a:r>
              <a:rPr lang="de-DE" dirty="0"/>
              <a:t>                          Im Handshake Fall vergibt der Server die ID diese ID muss für alle weiteren Pakete  	 </a:t>
            </a:r>
          </a:p>
          <a:p>
            <a:pPr lvl="0"/>
            <a:r>
              <a:rPr lang="de-DE" dirty="0"/>
              <a:t>                          verwendet werden Ausnahme oben.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Paketnummer:  von 0 bis 2^62-1 (Rund 18 Trillionen) Es ´werden nur die letzten nötigen stellen  </a:t>
            </a:r>
            <a:br>
              <a:rPr lang="de-DE" dirty="0"/>
            </a:br>
            <a:r>
              <a:rPr lang="de-DE" dirty="0"/>
              <a:t> 	 übertragen die Restlichen stellen werden raus </a:t>
            </a:r>
            <a:r>
              <a:rPr lang="de-DE" dirty="0" err="1"/>
              <a:t>gerechent</a:t>
            </a:r>
            <a:endParaRPr lang="de-DE" dirty="0"/>
          </a:p>
          <a:p>
            <a:pPr lvl="0"/>
            <a:endParaRPr lang="de-DE" dirty="0"/>
          </a:p>
          <a:p>
            <a:pPr lvl="0"/>
            <a:r>
              <a:rPr lang="de-DE" dirty="0"/>
              <a:t>	Initial Packet Nummern müssen aus dem Bereich 0 bis </a:t>
            </a:r>
            <a:r>
              <a:rPr lang="en-US" dirty="0"/>
              <a:t>2^32 – 1025 </a:t>
            </a:r>
            <a:r>
              <a:rPr lang="en-US" dirty="0" err="1"/>
              <a:t>gewählt</a:t>
            </a:r>
            <a:r>
              <a:rPr lang="en-US" dirty="0"/>
              <a:t> warden.</a:t>
            </a:r>
          </a:p>
          <a:p>
            <a:pPr lvl="0"/>
            <a:r>
              <a:rPr lang="en-US" dirty="0"/>
              <a:t>	</a:t>
            </a:r>
            <a:r>
              <a:rPr lang="en-US" dirty="0" err="1"/>
              <a:t>Für</a:t>
            </a:r>
            <a:r>
              <a:rPr lang="en-US" dirty="0"/>
              <a:t> Version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08322C8E-B40F-44EB-8221-0BAF6D430D92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757FE1-7B5D-48B0-9B5B-20FED10BC439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18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758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8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C56024FF-75B2-442F-9ADD-D24584FEF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B8705EAC-654E-4A35-BB9A-D0AAE43FA7B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de-DE" dirty="0" smtClean="0"/>
              <a:t>ca</a:t>
            </a:r>
            <a:r>
              <a:rPr lang="de-DE" dirty="0" smtClean="0"/>
              <a:t>. </a:t>
            </a:r>
            <a:r>
              <a:rPr lang="de-DE" dirty="0" smtClean="0"/>
              <a:t>15 </a:t>
            </a:r>
            <a:r>
              <a:rPr lang="de-DE" dirty="0" smtClean="0"/>
              <a:t>Minuten </a:t>
            </a:r>
            <a:r>
              <a:rPr lang="de-DE" dirty="0" smtClean="0"/>
              <a:t>Zeit</a:t>
            </a:r>
            <a:endParaRPr lang="de-DE" dirty="0" smtClean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AA43D978-B48A-4DCD-9DDB-E57980FB41F5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E0B503-A905-4F1B-BED2-CC8D3D1D33E2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593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6336F86C-5C45-4786-BEBA-17C7E0EDF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0DC9E0ED-1105-452C-B837-BCA3795D868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dirty="0"/>
              <a:t>Server Identifikation anhand IP und UDP Port </a:t>
            </a:r>
            <a:r>
              <a:rPr lang="de-DE" dirty="0" smtClean="0"/>
              <a:t>(Entscheidung bekannt oder </a:t>
            </a:r>
            <a:r>
              <a:rPr lang="de-DE" dirty="0"/>
              <a:t>nicht)</a:t>
            </a:r>
          </a:p>
          <a:p>
            <a:pPr lvl="0"/>
            <a:endParaRPr lang="de-DE" dirty="0"/>
          </a:p>
          <a:p>
            <a:pPr lvl="0"/>
            <a:r>
              <a:rPr lang="de-DE" dirty="0" smtClean="0"/>
              <a:t>Privat Header ist </a:t>
            </a:r>
            <a:r>
              <a:rPr lang="de-DE" dirty="0" err="1" smtClean="0"/>
              <a:t>obsolate</a:t>
            </a:r>
            <a:r>
              <a:rPr lang="de-DE" dirty="0" smtClean="0"/>
              <a:t> im Dez 2017</a:t>
            </a:r>
          </a:p>
          <a:p>
            <a:pPr lvl="0"/>
            <a:r>
              <a:rPr lang="de-DE" dirty="0" smtClean="0"/>
              <a:t>FEC </a:t>
            </a:r>
            <a:r>
              <a:rPr lang="de-DE" dirty="0" err="1" smtClean="0"/>
              <a:t>obsolate</a:t>
            </a:r>
            <a:r>
              <a:rPr lang="de-DE" dirty="0" smtClean="0"/>
              <a:t> Mai 2018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636444E7-0D87-48F5-8741-B0126AB03D44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0AE2B5-7161-443A-B108-EA1E373664E1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20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636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TCP-Handschake SYN</a:t>
            </a:r>
            <a:r>
              <a:rPr lang="de-DE" baseline="0" dirty="0" smtClean="0"/>
              <a:t> -&gt; SYN-ACK -&gt; ACK erste Daten unsicher, nach ersten RRT </a:t>
            </a:r>
          </a:p>
          <a:p>
            <a:endParaRPr lang="de-DE" baseline="0" dirty="0" smtClean="0"/>
          </a:p>
          <a:p>
            <a:r>
              <a:rPr lang="de-DE" baseline="0" dirty="0" smtClean="0"/>
              <a:t>TCP + TLS Handshake: </a:t>
            </a:r>
            <a:r>
              <a:rPr lang="de-DE" baseline="0" dirty="0" err="1" smtClean="0"/>
              <a:t>ClientHello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ServerHello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Certifikat</a:t>
            </a:r>
            <a:r>
              <a:rPr lang="de-DE" baseline="0" dirty="0" smtClean="0"/>
              <a:t>, Server Key =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-&gt; Client Key, </a:t>
            </a:r>
            <a:r>
              <a:rPr lang="de-DE" baseline="0" dirty="0" err="1" smtClean="0"/>
              <a:t>Zertfikatsverfikation</a:t>
            </a:r>
            <a:r>
              <a:rPr lang="de-DE" baseline="0" dirty="0" smtClean="0"/>
              <a:t> = </a:t>
            </a:r>
            <a:r>
              <a:rPr lang="de-DE" baseline="0" dirty="0" err="1" smtClean="0"/>
              <a:t>CipherSpec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Chiper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Spec</a:t>
            </a:r>
            <a:r>
              <a:rPr lang="de-DE" baseline="0" dirty="0" smtClean="0"/>
              <a:t> Change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3 RTT dann verschlüsselte Daten. 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Beispiel RTT DE-USA = 100ms (50ms &lt;&gt; 50ms)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smtClean="0"/>
              <a:t>QUIC Überleitung nächster Slide.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794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Verbindungssaufbau</a:t>
            </a:r>
            <a:r>
              <a:rPr lang="de-DE" dirty="0"/>
              <a:t>: Eine CHLO Packet genügt für Initialisierung einer Neuen Verbindung, in dem REJ befindet sich die </a:t>
            </a:r>
            <a:r>
              <a:rPr lang="de-DE" dirty="0" err="1"/>
              <a:t>Config</a:t>
            </a:r>
            <a:r>
              <a:rPr lang="de-DE" dirty="0"/>
              <a:t> und der </a:t>
            </a:r>
            <a:r>
              <a:rPr lang="de-DE" dirty="0" err="1"/>
              <a:t>CryptoToken</a:t>
            </a:r>
            <a:r>
              <a:rPr lang="de-DE" dirty="0"/>
              <a:t> (1RTT)</a:t>
            </a:r>
          </a:p>
          <a:p>
            <a:r>
              <a:rPr lang="de-DE" dirty="0"/>
              <a:t>Für den Fall das der Server bereits bekannt ist reduziert sich die RTT auf 0 da direkt Übertragen werden kann</a:t>
            </a:r>
          </a:p>
          <a:p>
            <a:endParaRPr lang="de-DE" dirty="0"/>
          </a:p>
          <a:p>
            <a:r>
              <a:rPr lang="de-DE" dirty="0"/>
              <a:t>Verbindungabbau:   sendet  </a:t>
            </a:r>
            <a:r>
              <a:rPr lang="en-US" dirty="0"/>
              <a:t>GOAWAY frame to the peer prior to a CONNECTION_CLOSE </a:t>
            </a:r>
          </a:p>
          <a:p>
            <a:r>
              <a:rPr lang="en-US" dirty="0"/>
              <a:t>Oder : Implicit Shutdown - The default idle timeout for a QUIC connection is 30 seconds, </a:t>
            </a:r>
          </a:p>
          <a:p>
            <a:r>
              <a:rPr lang="en-US" dirty="0"/>
              <a:t>            and is a required parameter("ICSL") in connection negotiation. The maximum is 10 </a:t>
            </a:r>
            <a:r>
              <a:rPr lang="en-US" dirty="0" smtClean="0"/>
              <a:t>minutes</a:t>
            </a:r>
          </a:p>
          <a:p>
            <a:endParaRPr lang="en-US" dirty="0" smtClean="0"/>
          </a:p>
          <a:p>
            <a:r>
              <a:rPr lang="de-DE" dirty="0" smtClean="0"/>
              <a:t>https://github.com/quicwg/wg-materials/blob/master/interim-18-06/quic-flow.pdf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594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HoL</a:t>
            </a:r>
            <a:r>
              <a:rPr lang="de-DE" dirty="0" smtClean="0"/>
              <a:t> </a:t>
            </a:r>
            <a:r>
              <a:rPr lang="de-DE" dirty="0" err="1" smtClean="0"/>
              <a:t>Blocking</a:t>
            </a:r>
            <a:r>
              <a:rPr lang="de-DE" baseline="0" dirty="0" smtClean="0"/>
              <a:t>  </a:t>
            </a:r>
            <a:r>
              <a:rPr lang="en-US" dirty="0" smtClean="0"/>
              <a:t>QPACK spec, each HTTP request/response exchange uses its own bidirectional QUIC stream</a:t>
            </a:r>
          </a:p>
          <a:p>
            <a:endParaRPr lang="en-US" dirty="0" smtClean="0"/>
          </a:p>
          <a:p>
            <a:r>
              <a:rPr lang="en-US" dirty="0" smtClean="0"/>
              <a:t>AKTUELL Incompatible </a:t>
            </a:r>
            <a:r>
              <a:rPr lang="en-US" dirty="0" err="1" smtClean="0"/>
              <a:t>zu</a:t>
            </a:r>
            <a:r>
              <a:rPr lang="en-US" dirty="0" smtClean="0"/>
              <a:t> HPACK von HTTP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Jede </a:t>
            </a:r>
            <a:r>
              <a:rPr lang="de-DE" dirty="0"/>
              <a:t>QUIC Connection besteht aus 1-n QUIC Paketen, </a:t>
            </a:r>
          </a:p>
          <a:p>
            <a:r>
              <a:rPr lang="de-DE" dirty="0"/>
              <a:t>Jedes QUIC Paket kann aus 1 oder mehrere Frames Bestehen.</a:t>
            </a:r>
          </a:p>
          <a:p>
            <a:r>
              <a:rPr lang="de-DE" dirty="0"/>
              <a:t>Jeder Frame gehört zu einem Stream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471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Fake Packet Injection (False Checksums)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de-DE" b="1" dirty="0" smtClean="0"/>
              <a:t>0</a:t>
            </a:r>
            <a:r>
              <a:rPr lang="de-DE" dirty="0" smtClean="0"/>
              <a:t> XOR </a:t>
            </a:r>
            <a:r>
              <a:rPr lang="de-DE" b="1" dirty="0" smtClean="0"/>
              <a:t>0</a:t>
            </a:r>
            <a:r>
              <a:rPr lang="de-DE" dirty="0" smtClean="0"/>
              <a:t> = </a:t>
            </a:r>
            <a:r>
              <a:rPr lang="de-DE" b="1" dirty="0" smtClean="0"/>
              <a:t>0</a:t>
            </a:r>
            <a:endParaRPr lang="de-DE" dirty="0" smtClean="0"/>
          </a:p>
          <a:p>
            <a:r>
              <a:rPr lang="de-DE" b="1" dirty="0" smtClean="0"/>
              <a:t>0</a:t>
            </a:r>
            <a:r>
              <a:rPr lang="de-DE" dirty="0" smtClean="0"/>
              <a:t> XOR </a:t>
            </a:r>
            <a:r>
              <a:rPr lang="de-DE" b="1" dirty="0" smtClean="0"/>
              <a:t>1</a:t>
            </a:r>
            <a:r>
              <a:rPr lang="de-DE" dirty="0" smtClean="0"/>
              <a:t> = </a:t>
            </a:r>
            <a:r>
              <a:rPr lang="de-DE" b="1" dirty="0" smtClean="0"/>
              <a:t>1</a:t>
            </a:r>
            <a:endParaRPr lang="de-DE" dirty="0" smtClean="0"/>
          </a:p>
          <a:p>
            <a:r>
              <a:rPr lang="de-DE" b="1" dirty="0" smtClean="0"/>
              <a:t>1</a:t>
            </a:r>
            <a:r>
              <a:rPr lang="de-DE" dirty="0" smtClean="0"/>
              <a:t> XOR </a:t>
            </a:r>
            <a:r>
              <a:rPr lang="de-DE" b="1" dirty="0" smtClean="0"/>
              <a:t>0</a:t>
            </a:r>
            <a:r>
              <a:rPr lang="de-DE" dirty="0" smtClean="0"/>
              <a:t> = </a:t>
            </a:r>
            <a:r>
              <a:rPr lang="de-DE" b="1" dirty="0" smtClean="0"/>
              <a:t>1</a:t>
            </a:r>
            <a:endParaRPr lang="de-DE" dirty="0" smtClean="0"/>
          </a:p>
          <a:p>
            <a:r>
              <a:rPr lang="de-DE" b="1" dirty="0" smtClean="0"/>
              <a:t>1</a:t>
            </a:r>
            <a:r>
              <a:rPr lang="de-DE" dirty="0" smtClean="0"/>
              <a:t> XOR </a:t>
            </a:r>
            <a:r>
              <a:rPr lang="de-DE" b="1" dirty="0" smtClean="0"/>
              <a:t>1</a:t>
            </a:r>
            <a:r>
              <a:rPr lang="de-DE" dirty="0" smtClean="0"/>
              <a:t> = </a:t>
            </a:r>
            <a:r>
              <a:rPr lang="de-DE" b="1" dirty="0" smtClean="0"/>
              <a:t>0</a:t>
            </a:r>
          </a:p>
          <a:p>
            <a:endParaRPr lang="de-DE" dirty="0" smtClean="0"/>
          </a:p>
          <a:p>
            <a:r>
              <a:rPr lang="de-DE" b="1" dirty="0" smtClean="0"/>
              <a:t>Lass es uns ausprobieren:</a:t>
            </a:r>
            <a:r>
              <a:rPr lang="de-DE" dirty="0" smtClean="0"/>
              <a:t> </a:t>
            </a:r>
          </a:p>
          <a:p>
            <a:r>
              <a:rPr lang="de-DE" dirty="0" smtClean="0"/>
              <a:t>100111001011010100111010 </a:t>
            </a:r>
            <a:r>
              <a:rPr lang="de-DE" b="1" dirty="0" smtClean="0"/>
              <a:t>XOR</a:t>
            </a:r>
            <a:r>
              <a:rPr lang="de-DE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010110100001101111011000 </a:t>
            </a:r>
            <a:r>
              <a:rPr lang="de-DE" b="1" dirty="0" smtClean="0"/>
              <a:t>XOR</a:t>
            </a:r>
            <a:r>
              <a:rPr lang="de-DE" dirty="0" smtClean="0"/>
              <a:t>    (-&gt; 110001101010111011100010)</a:t>
            </a:r>
          </a:p>
          <a:p>
            <a:r>
              <a:rPr lang="de-DE" dirty="0" smtClean="0"/>
              <a:t>010110100001101111011000 </a:t>
            </a:r>
          </a:p>
          <a:p>
            <a:r>
              <a:rPr lang="de-DE" dirty="0" smtClean="0"/>
              <a:t>100111001011010100111010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768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79196">
              <a:defRPr/>
            </a:pPr>
            <a:r>
              <a:rPr lang="en-GB" b="1" dirty="0" err="1" smtClean="0"/>
              <a:t>Middel</a:t>
            </a:r>
            <a:r>
              <a:rPr lang="en-GB" b="1" dirty="0" smtClean="0"/>
              <a:t> Box Problem</a:t>
            </a:r>
            <a:r>
              <a:rPr lang="en-GB" b="1" baseline="0" dirty="0" smtClean="0"/>
              <a:t> </a:t>
            </a:r>
            <a:r>
              <a:rPr lang="en-GB" b="0" baseline="0" dirty="0" smtClean="0"/>
              <a:t>-&gt; </a:t>
            </a:r>
            <a:r>
              <a:rPr lang="en-GB" b="0" baseline="0" dirty="0" err="1" smtClean="0"/>
              <a:t>Loadbalancer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noch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nicht</a:t>
            </a:r>
            <a:r>
              <a:rPr lang="en-GB" b="0" baseline="0" dirty="0" smtClean="0"/>
              <a:t> </a:t>
            </a:r>
            <a:r>
              <a:rPr lang="en-GB" b="0" baseline="0" dirty="0" err="1" smtClean="0"/>
              <a:t>geklärt</a:t>
            </a:r>
            <a:r>
              <a:rPr lang="en-GB" b="0" baseline="0" dirty="0" smtClean="0"/>
              <a:t>,   </a:t>
            </a:r>
            <a:r>
              <a:rPr lang="en-GB" b="1" dirty="0" smtClean="0"/>
              <a:t>NAT</a:t>
            </a:r>
            <a:r>
              <a:rPr lang="en-GB" b="0" baseline="0" dirty="0" smtClean="0"/>
              <a:t> – Problem </a:t>
            </a:r>
            <a:r>
              <a:rPr lang="en-GB" b="0" baseline="0" dirty="0" err="1" smtClean="0"/>
              <a:t>kann</a:t>
            </a:r>
            <a:r>
              <a:rPr lang="en-GB" b="0" baseline="0" dirty="0" smtClean="0"/>
              <a:t> über Connection Migration  </a:t>
            </a:r>
          </a:p>
          <a:p>
            <a:pPr defTabSz="879196">
              <a:defRPr/>
            </a:pPr>
            <a:r>
              <a:rPr lang="en-GB" b="1" baseline="0" dirty="0" smtClean="0"/>
              <a:t>Link Aggregation</a:t>
            </a:r>
          </a:p>
          <a:p>
            <a:pPr defTabSz="879196">
              <a:defRPr/>
            </a:pPr>
            <a:r>
              <a:rPr lang="en-GB" b="1" dirty="0" smtClean="0"/>
              <a:t>https://tools.ietf.org/html/draft-ietf-quic-qpack-00</a:t>
            </a:r>
          </a:p>
          <a:p>
            <a:pPr defTabSz="879196">
              <a:defRPr/>
            </a:pPr>
            <a:endParaRPr lang="en-GB" b="1" dirty="0" smtClean="0"/>
          </a:p>
          <a:p>
            <a:pPr defTabSz="879196">
              <a:defRPr/>
            </a:pPr>
            <a:r>
              <a:rPr lang="en-GB" b="1" dirty="0" smtClean="0"/>
              <a:t>Connection </a:t>
            </a:r>
            <a:r>
              <a:rPr lang="en-GB" b="1" dirty="0"/>
              <a:t>Migration</a:t>
            </a:r>
            <a:r>
              <a:rPr lang="en-GB" dirty="0"/>
              <a:t> A QUIC connection is identified by a 64-bit connection ID. A QUIC connection can be reused if IP addresses or Network Address Translation (NAT) bindings where changed.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dirty="0"/>
              <a:t>This includes state that can be hard to recover such as outstanding requests, which might otherwise be lost with no easy way to retry them.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531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1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1F21D8F2-E296-4BFE-9C48-8C11A1EFC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F74DF47C-8ED9-4F8B-8620-55546862D1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Cross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path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fragmentation</a:t>
            </a:r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Cross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path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agility</a:t>
            </a:r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Multi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stream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fragmentation</a:t>
            </a:r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Multi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stream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agility</a:t>
            </a:r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DDOS -&gt; Replay (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public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content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) -&gt;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Missuse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</a:t>
            </a:r>
            <a:r>
              <a:rPr lang="de-DE" sz="1200" b="0" i="0" u="none" strike="noStrike" kern="1200" cap="none" spc="0" baseline="0" dirty="0" err="1" smtClean="0">
                <a:solidFill>
                  <a:srgbClr val="000000"/>
                </a:solidFill>
                <a:effectLst/>
                <a:uFillTx/>
                <a:latin typeface="Calibri"/>
              </a:rPr>
              <a:t>unsecure</a:t>
            </a:r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 Fields</a:t>
            </a:r>
          </a:p>
          <a:p>
            <a:endParaRPr lang="de-DE" sz="1200" b="0" i="0" u="none" strike="noStrike" kern="1200" cap="none" spc="0" baseline="0" dirty="0" smtClean="0">
              <a:solidFill>
                <a:srgbClr val="000000"/>
              </a:solidFill>
              <a:effectLst/>
              <a:uFillTx/>
              <a:latin typeface="Calibri"/>
            </a:endParaRPr>
          </a:p>
          <a:p>
            <a:r>
              <a:rPr lang="de-DE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Entwicklung ist NOCH Nicht am Ende hier muss noch viel getan werden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5EABBAB0-60A9-4EB5-A052-4D55D4E7BFB8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EE3C89-FF69-4216-9521-56E0B687D5C0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27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69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F1B89B48-23E0-434C-91A8-03E474FBF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8150" y="1235075"/>
            <a:ext cx="5921375" cy="3332163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493BBEB0-57D1-44FD-AE2A-121865D623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dirty="0"/>
              <a:t>Print</a:t>
            </a:r>
          </a:p>
          <a:p>
            <a:pPr lvl="0"/>
            <a:r>
              <a:rPr lang="de-DE" dirty="0"/>
              <a:t>https://tools.ietf.org/html/draft-ietf-quic-transport-08#section-5.6</a:t>
            </a:r>
          </a:p>
          <a:p>
            <a:pPr lvl="0"/>
            <a:r>
              <a:rPr lang="de-DE" dirty="0"/>
              <a:t>http://yucianga.info/?p=819</a:t>
            </a:r>
          </a:p>
          <a:p>
            <a:pPr lvl="0"/>
            <a:r>
              <a:rPr lang="de-DE" dirty="0"/>
              <a:t>https://www.net.in.tum.de/fileadmin/TUM/NET/NET-2016-09-1/NET-2016-09-1_06.pdf</a:t>
            </a:r>
          </a:p>
          <a:p>
            <a:pPr lvl="0"/>
            <a:r>
              <a:rPr lang="de-DE" dirty="0"/>
              <a:t>https://medium.com/@nirosh/understanding-quic-wire-protocol-d0ff97644de7</a:t>
            </a:r>
          </a:p>
          <a:p>
            <a:pPr lvl="0"/>
            <a:r>
              <a:rPr lang="de-DE" dirty="0"/>
              <a:t>https://blog.cloudflare.com/introducing-tls-1-3/</a:t>
            </a:r>
          </a:p>
          <a:p>
            <a:pPr lvl="0"/>
            <a:r>
              <a:rPr lang="de-DE" dirty="0"/>
              <a:t>https://ma.ttias.be/googles-quic-protocol-moving-web-tcp-udp/</a:t>
            </a:r>
          </a:p>
          <a:p>
            <a:pPr lvl="0"/>
            <a:r>
              <a:rPr lang="de-DE" dirty="0"/>
              <a:t>http://www.internetworldstats.com/stats.htm</a:t>
            </a:r>
          </a:p>
          <a:p>
            <a:pPr lvl="0"/>
            <a:r>
              <a:rPr lang="de-DE" dirty="0"/>
              <a:t>https://de.wikipedia.org/wiki/Quick_UDP_Internet_Connections#cite_note-1</a:t>
            </a:r>
          </a:p>
          <a:p>
            <a:pPr lvl="0"/>
            <a:r>
              <a:rPr lang="de-DE" dirty="0"/>
              <a:t>https://www.heise.de/newsticker/meldung/QUIC-kommt-quicker-IETF-bringt-neues-Internet-Transportprotokoll-voran-3674315.html</a:t>
            </a:r>
          </a:p>
          <a:p>
            <a:pPr lvl="0"/>
            <a:r>
              <a:rPr lang="de-DE" dirty="0"/>
              <a:t>https://www.golem.de/news/internet-protokoll-quic-soll-der-neue-kick-fuer-sicheres-surfen-werden-1611-123738-2.html</a:t>
            </a:r>
          </a:p>
          <a:p>
            <a:pPr lvl="0"/>
            <a:r>
              <a:rPr lang="de-DE" dirty="0"/>
              <a:t>https://www.chromium.org/quic</a:t>
            </a:r>
          </a:p>
          <a:p>
            <a:pPr lvl="0"/>
            <a:r>
              <a:rPr lang="de-DE" dirty="0"/>
              <a:t>http://www.chip.de/artikel/HTTP-2.0-Showdown-Internet-Standard-der-Zukunft-5_65511597.html</a:t>
            </a:r>
          </a:p>
          <a:p>
            <a:pPr lvl="0"/>
            <a:r>
              <a:rPr lang="de-DE" dirty="0"/>
              <a:t>https://docs.google.com/document/d/1gY9-YNDNAB1eip-RTPbqphgySwSNSDHLq9D5Bty4FSU/edit</a:t>
            </a:r>
          </a:p>
          <a:p>
            <a:pPr lvl="0"/>
            <a:r>
              <a:rPr lang="de-DE" dirty="0"/>
              <a:t>https://www.ietf.org/proceedings/98/slides/slides-98-edu-sessf-quic-tutorial-00.pdf</a:t>
            </a:r>
          </a:p>
          <a:p>
            <a:pPr lvl="0"/>
            <a:r>
              <a:rPr lang="de-DE" dirty="0"/>
              <a:t>https://varialhosting.com/blog/2017/10/next-generation-quic-protocol-now-supported/</a:t>
            </a:r>
          </a:p>
          <a:p>
            <a:pPr lvl="0"/>
            <a:r>
              <a:rPr lang="de-DE" dirty="0"/>
              <a:t>https://tools.ietf.org/html/rfc791</a:t>
            </a:r>
          </a:p>
          <a:p>
            <a:pPr lvl="0"/>
            <a:r>
              <a:rPr lang="de-DE" dirty="0"/>
              <a:t>https://tools.ietf.org/html/rfc768</a:t>
            </a:r>
          </a:p>
          <a:p>
            <a:pPr lvl="0"/>
            <a:r>
              <a:rPr lang="de-DE" dirty="0"/>
              <a:t>https://tools.ietf.org/html/rfc2929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397F28DC-251E-485C-AD1B-904B37CA7DB3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05BADA-F53F-4A4F-A9EC-80DFA56D2EC1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28</a:t>
            </a:fld>
            <a:endParaRPr lang="de-DE" sz="1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404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AEFCB0-B343-43DC-9734-A3E349BD9D89}" type="slidenum">
              <a:t>29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82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F9D96997-C91C-4359-A23C-BC798A2CB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BF05F40F-49CF-4886-93C6-AF96E99129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1969 </a:t>
            </a:r>
            <a:r>
              <a:rPr lang="en-US" dirty="0" smtClean="0"/>
              <a:t>Internet</a:t>
            </a:r>
          </a:p>
          <a:p>
            <a:pPr lvl="0"/>
            <a:r>
              <a:rPr lang="en-US" dirty="0" smtClean="0"/>
              <a:t>1989</a:t>
            </a:r>
            <a:r>
              <a:rPr lang="en-US" baseline="0" dirty="0" smtClean="0"/>
              <a:t> WWW -&gt; HTTP 0.9  </a:t>
            </a:r>
            <a:r>
              <a:rPr lang="en-US" dirty="0" smtClean="0"/>
              <a:t>pure/simple Communication protocol between </a:t>
            </a:r>
            <a:r>
              <a:rPr lang="en-US" dirty="0" err="1" smtClean="0"/>
              <a:t>Webclient</a:t>
            </a:r>
            <a:r>
              <a:rPr lang="en-US" dirty="0" smtClean="0"/>
              <a:t>(Browser) an Webserver</a:t>
            </a:r>
          </a:p>
          <a:p>
            <a:pPr lvl="0"/>
            <a:r>
              <a:rPr lang="en-US" b="0" dirty="0" smtClean="0"/>
              <a:t>1996</a:t>
            </a:r>
            <a:r>
              <a:rPr lang="en-US" b="0" baseline="0" dirty="0" smtClean="0"/>
              <a:t> </a:t>
            </a:r>
            <a:r>
              <a:rPr lang="en-US" b="1" dirty="0" smtClean="0"/>
              <a:t>HTTP 1.0 – </a:t>
            </a:r>
            <a:r>
              <a:rPr lang="en-US" b="0" dirty="0" err="1" smtClean="0"/>
              <a:t>Erweiterung</a:t>
            </a:r>
            <a:r>
              <a:rPr lang="en-US" b="0" baseline="0" dirty="0" smtClean="0"/>
              <a:t> der </a:t>
            </a:r>
            <a:r>
              <a:rPr lang="en-US" b="0" baseline="0" dirty="0" err="1" smtClean="0"/>
              <a:t>M</a:t>
            </a:r>
            <a:r>
              <a:rPr lang="en-US" dirty="0" err="1" smtClean="0"/>
              <a:t>ethoden</a:t>
            </a:r>
            <a:r>
              <a:rPr lang="en-US" baseline="0" dirty="0" smtClean="0"/>
              <a:t> und </a:t>
            </a:r>
            <a:r>
              <a:rPr lang="en-US" baseline="0" dirty="0" err="1" smtClean="0"/>
              <a:t>Headerfelder</a:t>
            </a:r>
            <a:endParaRPr lang="en-US" dirty="0" smtClean="0"/>
          </a:p>
          <a:p>
            <a:pPr lvl="0"/>
            <a:r>
              <a:rPr lang="en-US" b="0" dirty="0" smtClean="0"/>
              <a:t>2001 </a:t>
            </a:r>
            <a:r>
              <a:rPr lang="en-US" b="1" dirty="0" smtClean="0"/>
              <a:t>HTTP 1.1 </a:t>
            </a:r>
            <a:r>
              <a:rPr lang="en-US" dirty="0" smtClean="0"/>
              <a:t>– </a:t>
            </a:r>
            <a:r>
              <a:rPr lang="en-US" dirty="0" err="1" smtClean="0"/>
              <a:t>Erste</a:t>
            </a:r>
            <a:r>
              <a:rPr lang="en-US" dirty="0" smtClean="0"/>
              <a:t> Performance </a:t>
            </a:r>
            <a:r>
              <a:rPr lang="en-US" dirty="0" err="1" smtClean="0"/>
              <a:t>verbesserung</a:t>
            </a:r>
            <a:r>
              <a:rPr lang="en-US" baseline="0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pseudo parallelism </a:t>
            </a:r>
          </a:p>
          <a:p>
            <a:pPr lvl="0"/>
            <a:r>
              <a:rPr lang="en-US" dirty="0" smtClean="0"/>
              <a:t>- </a:t>
            </a:r>
            <a:r>
              <a:rPr lang="en-US" dirty="0" err="1" smtClean="0"/>
              <a:t>Wissen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bishier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wird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vorrausgesetzt</a:t>
            </a:r>
            <a:r>
              <a:rPr lang="en-US" baseline="0" dirty="0" smtClean="0"/>
              <a:t> - </a:t>
            </a:r>
            <a:endParaRPr lang="en-US" dirty="0" smtClean="0"/>
          </a:p>
          <a:p>
            <a:pPr lvl="0"/>
            <a:r>
              <a:rPr lang="en-US" baseline="0" dirty="0" smtClean="0"/>
              <a:t>2008 experimental SPDY by Google (</a:t>
            </a:r>
            <a:r>
              <a:rPr lang="en-US" dirty="0" smtClean="0"/>
              <a:t>speedup)</a:t>
            </a:r>
            <a:endParaRPr lang="en-US" baseline="0" dirty="0" smtClean="0"/>
          </a:p>
          <a:p>
            <a:pPr lvl="0"/>
            <a:r>
              <a:rPr lang="en-US" baseline="0" dirty="0" smtClean="0"/>
              <a:t>2014 experimental QUIC by Google</a:t>
            </a:r>
          </a:p>
          <a:p>
            <a:pPr lvl="0"/>
            <a:r>
              <a:rPr lang="en-US" baseline="0" dirty="0" smtClean="0"/>
              <a:t>2015 HTTP/2  RFC 7540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2016 IETF (Internet Engineering Task Force) Group QUIC</a:t>
            </a:r>
            <a:endParaRPr lang="de-DE" b="1" dirty="0" smtClean="0"/>
          </a:p>
          <a:p>
            <a:pPr lvl="0"/>
            <a:r>
              <a:rPr lang="en-US" dirty="0" smtClean="0"/>
              <a:t>2018+ ?? </a:t>
            </a:r>
            <a:r>
              <a:rPr lang="en-US" dirty="0" err="1" smtClean="0"/>
              <a:t>Noch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Entwurf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IETF</a:t>
            </a:r>
          </a:p>
          <a:p>
            <a:pPr lvl="0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646E88B2-7616-4654-B0AD-9B498975FA4B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F36A2C-9AA1-4420-9174-FCDA202816B5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38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de-DE" b="0" i="0" u="none" dirty="0" smtClean="0"/>
              <a:t>The </a:t>
            </a:r>
            <a:r>
              <a:rPr lang="de-DE" b="0" i="0" u="none" dirty="0" err="1" smtClean="0"/>
              <a:t>Negotiation</a:t>
            </a:r>
            <a:r>
              <a:rPr lang="de-DE" b="0" i="0" u="none" dirty="0" smtClean="0"/>
              <a:t> </a:t>
            </a:r>
            <a:r>
              <a:rPr lang="de-DE" b="0" i="0" u="none" dirty="0" err="1" smtClean="0"/>
              <a:t>Mechanism</a:t>
            </a:r>
            <a:r>
              <a:rPr lang="en-US" i="0" u="none" dirty="0" smtClean="0"/>
              <a:t> </a:t>
            </a:r>
            <a:r>
              <a:rPr lang="en-US" i="0" u="none" dirty="0" smtClean="0"/>
              <a:t>- </a:t>
            </a:r>
            <a:r>
              <a:rPr lang="en-US" b="1" dirty="0" smtClean="0"/>
              <a:t>ALPN </a:t>
            </a:r>
            <a:r>
              <a:rPr lang="en-US" b="1" dirty="0" smtClean="0"/>
              <a:t>stands for Application Layer Protocol </a:t>
            </a:r>
            <a:r>
              <a:rPr lang="en-US" b="1" dirty="0" smtClean="0"/>
              <a:t>Negotiation</a:t>
            </a:r>
            <a:endParaRPr lang="en-US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de-DE" dirty="0" smtClean="0"/>
              <a:t>Reduktion </a:t>
            </a:r>
            <a:r>
              <a:rPr lang="de-DE" dirty="0"/>
              <a:t>der Ladezeiten (vom User gefühlte </a:t>
            </a:r>
            <a:r>
              <a:rPr lang="de-DE" dirty="0" smtClean="0"/>
              <a:t>Latenz)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Char char="-"/>
              <a:tabLst/>
              <a:defRPr/>
            </a:pPr>
            <a:r>
              <a:rPr lang="de-DE" dirty="0" smtClean="0"/>
              <a:t>Weniger </a:t>
            </a:r>
            <a:r>
              <a:rPr lang="de-DE" dirty="0"/>
              <a:t>TCP Connections und Nutzung von </a:t>
            </a:r>
            <a:r>
              <a:rPr lang="de-DE" dirty="0" smtClean="0"/>
              <a:t>Multiplexing</a:t>
            </a:r>
            <a:endParaRPr lang="de-DE" dirty="0"/>
          </a:p>
          <a:p>
            <a:pPr marL="171450" lvl="0" indent="-171450">
              <a:spcBef>
                <a:spcPts val="600"/>
              </a:spcBef>
              <a:buSzPct val="100000"/>
              <a:buChar char="-"/>
            </a:pPr>
            <a:r>
              <a:rPr lang="de-DE" dirty="0"/>
              <a:t>HTTP/2 </a:t>
            </a:r>
            <a:r>
              <a:rPr lang="de-DE" dirty="0" smtClean="0"/>
              <a:t>100%</a:t>
            </a:r>
            <a:r>
              <a:rPr lang="de-DE" baseline="0" dirty="0" smtClean="0"/>
              <a:t> </a:t>
            </a:r>
            <a:r>
              <a:rPr lang="de-DE" dirty="0" smtClean="0"/>
              <a:t>Abwärts </a:t>
            </a:r>
            <a:r>
              <a:rPr lang="de-DE" dirty="0" smtClean="0"/>
              <a:t>kompatibel </a:t>
            </a:r>
            <a:endParaRPr lang="de-DE" dirty="0" smtClean="0"/>
          </a:p>
          <a:p>
            <a:pPr marL="628650" lvl="1" indent="-171450">
              <a:spcBef>
                <a:spcPts val="600"/>
              </a:spcBef>
              <a:buSzPct val="100000"/>
              <a:buChar char="-"/>
            </a:pPr>
            <a:r>
              <a:rPr lang="de-DE" dirty="0" smtClean="0"/>
              <a:t>leichtes Ausrollen,</a:t>
            </a:r>
            <a:r>
              <a:rPr lang="de-DE" baseline="0" dirty="0" smtClean="0"/>
              <a:t> </a:t>
            </a:r>
            <a:r>
              <a:rPr lang="de-DE" dirty="0" smtClean="0"/>
              <a:t>Webserver </a:t>
            </a:r>
            <a:r>
              <a:rPr lang="de-DE" dirty="0"/>
              <a:t>muss tauglich HTTP/2 </a:t>
            </a:r>
            <a:r>
              <a:rPr lang="de-DE" dirty="0" smtClean="0"/>
              <a:t>sein (Alle</a:t>
            </a:r>
            <a:r>
              <a:rPr lang="de-DE" baseline="0" dirty="0" smtClean="0"/>
              <a:t> Großen könne dies bereits)</a:t>
            </a:r>
            <a:r>
              <a:rPr lang="de-DE" dirty="0" smtClean="0"/>
              <a:t> </a:t>
            </a:r>
          </a:p>
          <a:p>
            <a:pPr marL="628650" lvl="1" indent="-171450">
              <a:spcBef>
                <a:spcPts val="600"/>
              </a:spcBef>
              <a:buSzPct val="100000"/>
              <a:buChar char="-"/>
            </a:pPr>
            <a:r>
              <a:rPr lang="de-DE" dirty="0" smtClean="0"/>
              <a:t>herkömmliche </a:t>
            </a:r>
            <a:r>
              <a:rPr lang="de-DE" dirty="0"/>
              <a:t>Webseiten HTTP/1.1 funktionieren weiterhin (keine Not zur Anpassung).</a:t>
            </a:r>
          </a:p>
          <a:p>
            <a:pPr marL="628650" lvl="1" indent="-171450">
              <a:spcBef>
                <a:spcPts val="600"/>
              </a:spcBef>
              <a:buSzPct val="100000"/>
              <a:buChar char="-"/>
            </a:pPr>
            <a:r>
              <a:rPr lang="de-DE" dirty="0"/>
              <a:t>Methoden, Status Codes, URLs und die meisten Headerfelder</a:t>
            </a:r>
          </a:p>
          <a:p>
            <a:pPr marL="171450" lvl="0" indent="-171450">
              <a:spcBef>
                <a:spcPts val="600"/>
              </a:spcBef>
              <a:buSzPct val="100000"/>
              <a:buChar char="-"/>
            </a:pPr>
            <a:r>
              <a:rPr lang="de-DE" dirty="0" smtClean="0"/>
              <a:t>Server-</a:t>
            </a:r>
            <a:r>
              <a:rPr lang="de-DE" dirty="0" err="1" smtClean="0"/>
              <a:t>Initierete</a:t>
            </a:r>
            <a:r>
              <a:rPr lang="de-DE" dirty="0" smtClean="0"/>
              <a:t> </a:t>
            </a:r>
            <a:r>
              <a:rPr lang="de-DE" dirty="0"/>
              <a:t>Datenübertragung</a:t>
            </a:r>
          </a:p>
          <a:p>
            <a:pPr marL="628650" lvl="1" indent="-171450">
              <a:spcBef>
                <a:spcPts val="600"/>
              </a:spcBef>
              <a:buSzPct val="100000"/>
              <a:buChar char="-"/>
            </a:pPr>
            <a:r>
              <a:rPr lang="de-DE" dirty="0"/>
              <a:t>Bisher benötigten wir Workarounds wie </a:t>
            </a:r>
            <a:r>
              <a:rPr lang="de-DE" dirty="0" err="1"/>
              <a:t>Polling</a:t>
            </a:r>
            <a:r>
              <a:rPr lang="de-DE" dirty="0"/>
              <a:t>, AJAX 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en-US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6CC6C3A-BBEA-4A46-B04F-93657D989A55}" type="slidenum">
              <a:t>4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08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#### 30s</a:t>
            </a:r>
            <a:r>
              <a:rPr lang="de-DE" baseline="0" dirty="0" smtClean="0"/>
              <a:t> : 4 min 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pPr lvl="0"/>
            <a:r>
              <a:rPr lang="en-US" dirty="0" smtClean="0"/>
              <a:t>Remember </a:t>
            </a:r>
            <a:r>
              <a:rPr lang="en-US" dirty="0"/>
              <a:t>OSI -&gt; Physical, </a:t>
            </a:r>
            <a:r>
              <a:rPr lang="en-US" dirty="0" err="1"/>
              <a:t>Datal</a:t>
            </a:r>
            <a:r>
              <a:rPr lang="en-US" dirty="0"/>
              <a:t> Link, </a:t>
            </a:r>
            <a:r>
              <a:rPr lang="en-US" dirty="0" err="1"/>
              <a:t>Networt</a:t>
            </a:r>
            <a:r>
              <a:rPr lang="en-US" dirty="0"/>
              <a:t>, Transport, Session, Presentation, Application)</a:t>
            </a:r>
          </a:p>
          <a:p>
            <a:pPr lvl="0"/>
            <a:r>
              <a:rPr lang="de-DE" dirty="0"/>
              <a:t>Typisches Anwendung auf Port 80 mit TCP Socket für jeden HTTP-Cycle (Transport </a:t>
            </a:r>
            <a:r>
              <a:rPr lang="de-DE" dirty="0" err="1"/>
              <a:t>between</a:t>
            </a:r>
            <a:r>
              <a:rPr lang="de-DE" dirty="0"/>
              <a:t> Client und Server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Ressource)</a:t>
            </a:r>
          </a:p>
          <a:p>
            <a:pPr lvl="0"/>
            <a:r>
              <a:rPr lang="de-DE" b="1" dirty="0" err="1"/>
              <a:t>Sateless</a:t>
            </a:r>
            <a:r>
              <a:rPr lang="de-DE" dirty="0"/>
              <a:t> The Server </a:t>
            </a:r>
            <a:r>
              <a:rPr lang="de-DE" dirty="0" err="1"/>
              <a:t>never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him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-</a:t>
            </a:r>
            <a:endParaRPr lang="en-US" dirty="0"/>
          </a:p>
          <a:p>
            <a:pPr lvl="0"/>
            <a:r>
              <a:rPr lang="en-US" dirty="0"/>
              <a:t>Method, URI und Version</a:t>
            </a:r>
          </a:p>
          <a:p>
            <a:pPr lvl="0"/>
            <a:r>
              <a:rPr lang="en-US" dirty="0"/>
              <a:t>Universal Resource </a:t>
            </a:r>
            <a:r>
              <a:rPr lang="en-US" dirty="0" err="1"/>
              <a:t>Idendifier</a:t>
            </a:r>
            <a:r>
              <a:rPr lang="en-US" dirty="0"/>
              <a:t> (</a:t>
            </a:r>
            <a:r>
              <a:rPr lang="en-US" b="1" dirty="0"/>
              <a:t>URI</a:t>
            </a:r>
            <a:r>
              <a:rPr lang="en-US" dirty="0"/>
              <a:t>)</a:t>
            </a:r>
          </a:p>
          <a:p>
            <a:pPr lvl="0"/>
            <a:r>
              <a:rPr lang="en-US" b="1" dirty="0"/>
              <a:t>Methods:</a:t>
            </a:r>
            <a:r>
              <a:rPr lang="en-US" dirty="0"/>
              <a:t> GET POST PUT DELETE CONNECT </a:t>
            </a:r>
          </a:p>
          <a:p>
            <a:pPr lvl="0"/>
            <a:r>
              <a:rPr lang="de-DE" b="1" dirty="0" err="1"/>
              <a:t>StateCode</a:t>
            </a:r>
            <a:r>
              <a:rPr lang="de-DE" b="1" dirty="0"/>
              <a:t>: </a:t>
            </a:r>
            <a:r>
              <a:rPr lang="de-DE" dirty="0"/>
              <a:t>1xx Information, 2xx </a:t>
            </a:r>
            <a:r>
              <a:rPr lang="de-DE" dirty="0" err="1"/>
              <a:t>successful</a:t>
            </a:r>
            <a:r>
              <a:rPr lang="de-DE" dirty="0"/>
              <a:t> Operation, 3xx </a:t>
            </a:r>
            <a:r>
              <a:rPr lang="de-DE" dirty="0" err="1"/>
              <a:t>redirected</a:t>
            </a:r>
            <a:r>
              <a:rPr lang="de-DE" dirty="0"/>
              <a:t>, 4xx client-error, 5xx server-error (RFC 7231)</a:t>
            </a:r>
          </a:p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AD7B634-8E77-4401-8B5C-172B0B6E04F6}" type="slidenum">
              <a:t>5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024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="" xmlns:a16="http://schemas.microsoft.com/office/drawing/2014/main" id="{A647D255-7ECD-4A50-972F-CEDDB60D7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6563" y="1233488"/>
            <a:ext cx="5924550" cy="3333750"/>
          </a:xfrm>
        </p:spPr>
      </p:sp>
      <p:sp>
        <p:nvSpPr>
          <p:cNvPr id="3" name="Notizenplatzhalter 2">
            <a:extLst>
              <a:ext uri="{FF2B5EF4-FFF2-40B4-BE49-F238E27FC236}">
                <a16:creationId xmlns="" xmlns:a16="http://schemas.microsoft.com/office/drawing/2014/main" id="{1AE900F4-9475-4519-A5BF-6027380AF04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de-DE" baseline="0" dirty="0" smtClean="0"/>
              <a:t>-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PlainText</a:t>
            </a:r>
            <a:endParaRPr lang="de-DE" dirty="0" smtClean="0"/>
          </a:p>
          <a:p>
            <a:pPr marL="0" indent="0">
              <a:spcBef>
                <a:spcPts val="577"/>
              </a:spcBef>
              <a:buSzPct val="100000"/>
              <a:buNone/>
            </a:pPr>
            <a:r>
              <a:rPr lang="de-DE" dirty="0" smtClean="0"/>
              <a:t>- Reduktion </a:t>
            </a:r>
            <a:r>
              <a:rPr lang="de-DE" dirty="0"/>
              <a:t>der Ladezeiten (vom User gefühlte Latenz)</a:t>
            </a:r>
          </a:p>
          <a:p>
            <a:pPr marL="604447" lvl="1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Weniger TCP Connections und Nutzung von </a:t>
            </a:r>
            <a:r>
              <a:rPr lang="de-DE" dirty="0" smtClean="0"/>
              <a:t>Multiplexing</a:t>
            </a:r>
            <a:endParaRPr lang="de-DE" dirty="0"/>
          </a:p>
          <a:p>
            <a:pPr marL="164849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HTTP/2 ist komplett </a:t>
            </a:r>
            <a:r>
              <a:rPr lang="de-DE" dirty="0" err="1"/>
              <a:t>Abwärtskompartibel</a:t>
            </a:r>
            <a:r>
              <a:rPr lang="de-DE" dirty="0"/>
              <a:t> </a:t>
            </a:r>
          </a:p>
          <a:p>
            <a:pPr marL="604447" lvl="1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eine Ausrollen ist leicht möglich es muss nur der Webserver muss tauglich HTTP/2 sein. </a:t>
            </a:r>
          </a:p>
          <a:p>
            <a:pPr marL="604447" lvl="1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herkömmliche Webseiten HTTP/1.1 funktionieren weiterhin (keine Not zur Anpassung).</a:t>
            </a:r>
          </a:p>
          <a:p>
            <a:pPr marL="604447" lvl="1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Methoden, Status Codes, URLs und die meisten Headerfelder</a:t>
            </a:r>
          </a:p>
          <a:p>
            <a:pPr marL="164849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Weitere Unterstützung der Use Cases von HTTP</a:t>
            </a:r>
          </a:p>
          <a:p>
            <a:pPr marL="164849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Server-</a:t>
            </a:r>
            <a:r>
              <a:rPr lang="de-DE" dirty="0" err="1"/>
              <a:t>Initierete</a:t>
            </a:r>
            <a:r>
              <a:rPr lang="de-DE" dirty="0"/>
              <a:t> Datenübertragung</a:t>
            </a:r>
          </a:p>
          <a:p>
            <a:pPr marL="604447" lvl="1" indent="-164849">
              <a:spcBef>
                <a:spcPts val="577"/>
              </a:spcBef>
              <a:buSzPct val="100000"/>
              <a:buChar char="-"/>
            </a:pPr>
            <a:r>
              <a:rPr lang="de-DE" dirty="0"/>
              <a:t>Bisher benötigten wir Workarounds wie Polling, AJAX </a:t>
            </a:r>
          </a:p>
          <a:p>
            <a:pPr>
              <a:spcBef>
                <a:spcPts val="577"/>
              </a:spcBef>
            </a:pPr>
            <a:endParaRPr lang="de-DE" dirty="0"/>
          </a:p>
          <a:p>
            <a:pPr>
              <a:spcBef>
                <a:spcPts val="577"/>
              </a:spcBef>
            </a:pPr>
            <a:r>
              <a:rPr lang="de-DE" dirty="0" err="1"/>
              <a:t>Negotiation</a:t>
            </a:r>
            <a:r>
              <a:rPr lang="de-DE" dirty="0"/>
              <a:t> </a:t>
            </a:r>
            <a:r>
              <a:rPr lang="de-DE" dirty="0" err="1"/>
              <a:t>Mechanism</a:t>
            </a:r>
            <a:r>
              <a:rPr lang="de-DE" dirty="0"/>
              <a:t> (ALPN)</a:t>
            </a:r>
            <a:endParaRPr lang="de-DE" b="1" dirty="0"/>
          </a:p>
          <a:p>
            <a:pPr lvl="0"/>
            <a:endParaRPr lang="de-DE" b="1" dirty="0"/>
          </a:p>
          <a:p>
            <a:pPr lvl="0"/>
            <a:r>
              <a:rPr lang="de-DE" b="1" dirty="0"/>
              <a:t>The </a:t>
            </a:r>
            <a:r>
              <a:rPr lang="de-DE" b="1" dirty="0" err="1"/>
              <a:t>Negotiation</a:t>
            </a:r>
            <a:r>
              <a:rPr lang="de-DE" b="1" dirty="0"/>
              <a:t> </a:t>
            </a:r>
            <a:r>
              <a:rPr lang="de-DE" b="1" dirty="0" err="1"/>
              <a:t>Mechanism</a:t>
            </a:r>
            <a:r>
              <a:rPr lang="en-US" dirty="0"/>
              <a:t> that allows clients and servers to elect to use HTTP 1.1, 2.0, or potentially other non-HTTP protocols. (</a:t>
            </a:r>
            <a:r>
              <a:rPr lang="en-US" b="1" dirty="0"/>
              <a:t>ALPN stands for Application Layer Protocol Negotiation</a:t>
            </a:r>
            <a:r>
              <a:rPr lang="en-US" dirty="0"/>
              <a:t> )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Note: </a:t>
            </a:r>
            <a:r>
              <a:rPr lang="de-DE" dirty="0" err="1"/>
              <a:t>Left</a:t>
            </a:r>
            <a:r>
              <a:rPr lang="de-DE" dirty="0"/>
              <a:t> HTTP/1.1 quasi Persistent Connection </a:t>
            </a:r>
            <a:r>
              <a:rPr lang="de-DE" dirty="0" err="1"/>
              <a:t>between</a:t>
            </a:r>
            <a:r>
              <a:rPr lang="de-DE" dirty="0"/>
              <a:t> Client and Server (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accept</a:t>
            </a:r>
            <a:r>
              <a:rPr lang="de-DE" dirty="0"/>
              <a:t> Keep-</a:t>
            </a:r>
            <a:r>
              <a:rPr lang="de-DE" dirty="0" err="1"/>
              <a:t>Alive</a:t>
            </a:r>
            <a:r>
              <a:rPr lang="de-DE" dirty="0"/>
              <a:t>) ,not </a:t>
            </a:r>
            <a:r>
              <a:rPr lang="de-DE" dirty="0" err="1"/>
              <a:t>every</a:t>
            </a:r>
            <a:r>
              <a:rPr lang="de-DE" dirty="0"/>
              <a:t> HTTP-</a:t>
            </a:r>
            <a:r>
              <a:rPr lang="de-DE" dirty="0" err="1"/>
              <a:t>Cyle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TCP Connection) RFC2616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r>
              <a:rPr lang="en-US" b="1" dirty="0"/>
              <a:t>binary Prot.: 	</a:t>
            </a:r>
            <a:r>
              <a:rPr lang="en-US" dirty="0"/>
              <a:t>not longer ASCII / </a:t>
            </a:r>
            <a:r>
              <a:rPr lang="en-US" dirty="0" err="1"/>
              <a:t>textbased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	more efficient to </a:t>
            </a:r>
            <a:r>
              <a:rPr lang="en-US" dirty="0" err="1"/>
              <a:t>prase</a:t>
            </a:r>
            <a:endParaRPr lang="en-US" dirty="0"/>
          </a:p>
          <a:p>
            <a:pPr lvl="0"/>
            <a:r>
              <a:rPr lang="en-US" dirty="0"/>
              <a:t>	more compact (on the line)</a:t>
            </a:r>
          </a:p>
          <a:p>
            <a:pPr lvl="0"/>
            <a:r>
              <a:rPr lang="en-US" dirty="0"/>
              <a:t>	less error-prone (no whitespace handling, no CR LN or blank lines)</a:t>
            </a:r>
          </a:p>
          <a:p>
            <a:pPr lvl="0"/>
            <a:r>
              <a:rPr lang="en-US" b="1" dirty="0"/>
              <a:t>multiplexed:</a:t>
            </a:r>
            <a:r>
              <a:rPr lang="en-US" dirty="0"/>
              <a:t>	by using Stream for each virtual “HTTP-Cycle” (e.g.: getting  many Documents) and split them.</a:t>
            </a:r>
            <a:endParaRPr lang="en-US" b="1" dirty="0"/>
          </a:p>
          <a:p>
            <a:pPr lvl="0"/>
            <a:r>
              <a:rPr lang="en-US" b="1" dirty="0"/>
              <a:t>parallelism:</a:t>
            </a:r>
            <a:r>
              <a:rPr lang="en-US" dirty="0"/>
              <a:t>	one connection to the Server and the handling of Frames in Streams</a:t>
            </a:r>
          </a:p>
          <a:p>
            <a:pPr lvl="0"/>
            <a:r>
              <a:rPr lang="en-US" dirty="0"/>
              <a:t>	means less HTTP-Connections and therefore less TCP that’s the feature which is stopping the packet flood in the Internet</a:t>
            </a:r>
          </a:p>
          <a:p>
            <a:pPr lvl="0"/>
            <a:r>
              <a:rPr lang="en-US" b="1" dirty="0"/>
              <a:t>HPACK:</a:t>
            </a:r>
            <a:r>
              <a:rPr lang="en-US" dirty="0"/>
              <a:t>	Header Compression (RFC 7541)  !! Really short NO Time !!</a:t>
            </a:r>
          </a:p>
          <a:p>
            <a:pPr lvl="0"/>
            <a:r>
              <a:rPr lang="en-US" dirty="0"/>
              <a:t>Flow-Control:	if we multiplex something we have to control it. </a:t>
            </a:r>
          </a:p>
          <a:p>
            <a:pPr lvl="0"/>
            <a:r>
              <a:rPr lang="en-US" b="1" dirty="0"/>
              <a:t>Server PUSH: </a:t>
            </a:r>
            <a:r>
              <a:rPr lang="en-US" dirty="0"/>
              <a:t>	it is close to AJAX or </a:t>
            </a:r>
            <a:r>
              <a:rPr lang="en-US" dirty="0" err="1"/>
              <a:t>Websocket</a:t>
            </a:r>
            <a:r>
              <a:rPr lang="en-US" dirty="0"/>
              <a:t> techniques but now included in the Standard the possibility for the server to send the Client date he never asked for.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="" xmlns:a16="http://schemas.microsoft.com/office/drawing/2014/main" id="{7C9E7583-F42B-48F9-A54A-C0F1E74CE84C}"/>
              </a:ext>
            </a:extLst>
          </p:cNvPr>
          <p:cNvSpPr txBox="1"/>
          <p:nvPr/>
        </p:nvSpPr>
        <p:spPr>
          <a:xfrm>
            <a:off x="3850441" y="9378823"/>
            <a:ext cx="2945660" cy="49542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7" tIns="45709" rIns="91427" bIns="45709" anchor="b" anchorCtr="0" compatLnSpc="1">
            <a:noAutofit/>
          </a:bodyPr>
          <a:lstStyle/>
          <a:p>
            <a:pPr algn="r" defTabSz="457137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CCD46D-46F2-4E88-A9F3-7FC86ACA5084}" type="slidenum">
              <a:pPr algn="r" defTabSz="457137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6</a:t>
            </a:fld>
            <a:endParaRPr lang="de-DE" sz="1200" kern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de-DE" smtClean="0"/>
              <a:t>Test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013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de-DE" b="1" dirty="0" err="1"/>
              <a:t>Legth</a:t>
            </a:r>
            <a:r>
              <a:rPr lang="de-DE" b="1" dirty="0"/>
              <a:t>: 	</a:t>
            </a:r>
            <a:r>
              <a:rPr lang="de-DE" dirty="0" err="1"/>
              <a:t>unsigned</a:t>
            </a:r>
            <a:r>
              <a:rPr lang="de-DE" dirty="0"/>
              <a:t> 24 Bit </a:t>
            </a:r>
            <a:r>
              <a:rPr lang="de-DE" dirty="0" err="1"/>
              <a:t>int</a:t>
            </a:r>
            <a:r>
              <a:rPr lang="de-DE" dirty="0"/>
              <a:t> Values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2^14 (16.284) </a:t>
            </a:r>
            <a:r>
              <a:rPr lang="en-US" dirty="0"/>
              <a:t>MUST NOT be sent unless the receiver has set a larger value for </a:t>
            </a:r>
            <a:r>
              <a:rPr lang="en-US" dirty="0">
                <a:hlinkClick r:id="rId3"/>
              </a:rPr>
              <a:t>SETTINGS_MAX_FRAME_SIZE</a:t>
            </a:r>
            <a:r>
              <a:rPr lang="en-US" dirty="0" smtClean="0"/>
              <a:t>. </a:t>
            </a:r>
            <a:r>
              <a:rPr lang="en-US" baseline="0" dirty="0" smtClean="0"/>
              <a:t> FIXE </a:t>
            </a:r>
            <a:r>
              <a:rPr lang="en-US" baseline="0" dirty="0" err="1" smtClean="0"/>
              <a:t>Länge</a:t>
            </a:r>
            <a:endParaRPr lang="de-DE" dirty="0"/>
          </a:p>
          <a:p>
            <a:pPr lvl="0"/>
            <a:r>
              <a:rPr lang="de-DE" b="1" dirty="0"/>
              <a:t>Type:</a:t>
            </a:r>
            <a:r>
              <a:rPr lang="de-DE" dirty="0"/>
              <a:t>	</a:t>
            </a:r>
            <a:r>
              <a:rPr lang="de-DE" dirty="0" smtClean="0"/>
              <a:t>HEADER</a:t>
            </a:r>
            <a:r>
              <a:rPr lang="de-DE" dirty="0"/>
              <a:t>, DATA Frames; </a:t>
            </a:r>
            <a:r>
              <a:rPr lang="de-DE" dirty="0" smtClean="0"/>
              <a:t> </a:t>
            </a:r>
            <a:r>
              <a:rPr lang="de-DE" dirty="0" err="1" smtClean="0"/>
              <a:t>Esgibt</a:t>
            </a:r>
            <a:r>
              <a:rPr lang="de-DE" dirty="0" smtClean="0"/>
              <a:t> mehr siehe</a:t>
            </a:r>
            <a:r>
              <a:rPr lang="de-DE" baseline="0" dirty="0" smtClean="0"/>
              <a:t> </a:t>
            </a:r>
            <a:r>
              <a:rPr lang="de-DE" dirty="0" smtClean="0"/>
              <a:t>Frameregister  RFC (Beispiel: </a:t>
            </a:r>
            <a:r>
              <a:rPr lang="de-DE" dirty="0" err="1" smtClean="0"/>
              <a:t>Controllframe</a:t>
            </a:r>
            <a:r>
              <a:rPr lang="de-DE" dirty="0" smtClean="0"/>
              <a:t>)</a:t>
            </a:r>
            <a:endParaRPr lang="de-DE" dirty="0"/>
          </a:p>
          <a:p>
            <a:pPr lvl="0"/>
            <a:r>
              <a:rPr lang="de-DE" b="1" dirty="0"/>
              <a:t>Flags: 	</a:t>
            </a:r>
            <a:r>
              <a:rPr lang="de-DE" dirty="0"/>
              <a:t>e.g. </a:t>
            </a:r>
            <a:r>
              <a:rPr lang="de-DE" dirty="0" err="1"/>
              <a:t>Enable</a:t>
            </a:r>
            <a:r>
              <a:rPr lang="de-DE" dirty="0"/>
              <a:t> PUSH Service;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SETTING </a:t>
            </a:r>
            <a:r>
              <a:rPr lang="de-DE" dirty="0" smtClean="0"/>
              <a:t>REGISTER</a:t>
            </a:r>
            <a:r>
              <a:rPr lang="de-DE" dirty="0"/>
              <a:t>	</a:t>
            </a:r>
          </a:p>
          <a:p>
            <a:pPr lvl="0"/>
            <a:r>
              <a:rPr lang="de-DE" b="1" dirty="0" smtClean="0"/>
              <a:t>Frame </a:t>
            </a:r>
            <a:r>
              <a:rPr lang="de-DE" b="1" dirty="0"/>
              <a:t>Payload: </a:t>
            </a:r>
            <a:r>
              <a:rPr lang="de-DE" dirty="0"/>
              <a:t>0 </a:t>
            </a:r>
            <a:r>
              <a:rPr lang="de-DE" dirty="0" err="1"/>
              <a:t>to</a:t>
            </a:r>
            <a:r>
              <a:rPr lang="de-DE" dirty="0"/>
              <a:t> (MaxLength-72Bit)  e.g. </a:t>
            </a:r>
            <a:r>
              <a:rPr lang="de-DE" dirty="0" smtClean="0"/>
              <a:t>GET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Data-Frame:</a:t>
            </a:r>
            <a:r>
              <a:rPr lang="de-DE" b="1" baseline="0" dirty="0" smtClean="0"/>
              <a:t> </a:t>
            </a:r>
            <a:r>
              <a:rPr lang="de-DE" baseline="0" dirty="0" smtClean="0"/>
              <a:t>	</a:t>
            </a:r>
            <a:r>
              <a:rPr lang="de-DE" sz="1200" dirty="0" smtClean="0"/>
              <a:t>Variable Payload länge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Stream ID:</a:t>
            </a:r>
            <a:r>
              <a:rPr lang="de-DE" dirty="0" smtClean="0"/>
              <a:t>	</a:t>
            </a:r>
            <a:r>
              <a:rPr lang="de-DE" dirty="0" err="1" smtClean="0"/>
              <a:t>uniqe</a:t>
            </a:r>
            <a:r>
              <a:rPr lang="de-DE" dirty="0" smtClean="0"/>
              <a:t> </a:t>
            </a:r>
            <a:r>
              <a:rPr lang="de-DE" dirty="0" err="1" smtClean="0"/>
              <a:t>number</a:t>
            </a:r>
            <a:r>
              <a:rPr lang="de-DE" dirty="0" smtClean="0"/>
              <a:t> at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connection</a:t>
            </a:r>
            <a:endParaRPr lang="de-DE" dirty="0" smtClean="0"/>
          </a:p>
          <a:p>
            <a:pPr lvl="0"/>
            <a:endParaRPr lang="de-DE" dirty="0" smtClean="0"/>
          </a:p>
          <a:p>
            <a:pPr lvl="0"/>
            <a:r>
              <a:rPr lang="de-DE" b="1" dirty="0" smtClean="0"/>
              <a:t>Frame</a:t>
            </a:r>
            <a:r>
              <a:rPr lang="de-DE" dirty="0" smtClean="0"/>
              <a:t>: Die kleinste Kommunikationseinheit innerhalb von HTTP/2. Sie enthält binär kodierte Header- oder Nutzdaten</a:t>
            </a:r>
            <a:endParaRPr lang="de-DE" dirty="0"/>
          </a:p>
          <a:p>
            <a:pPr lvl="0"/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F6B401A-9E76-4FA5-A24D-42E28BAD55B3}" type="slidenum">
              <a:t>7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2152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Nachrichten (Message) </a:t>
            </a:r>
            <a:r>
              <a:rPr lang="de-DE" b="0" baseline="0" dirty="0" smtClean="0"/>
              <a:t>Summe der logisch zusammengehörigen </a:t>
            </a:r>
            <a:r>
              <a:rPr lang="de-DE" dirty="0" smtClean="0"/>
              <a:t>Frames.</a:t>
            </a:r>
          </a:p>
          <a:p>
            <a:pPr lvl="0"/>
            <a:r>
              <a:rPr lang="de-DE" b="1" dirty="0" smtClean="0"/>
              <a:t>Stream</a:t>
            </a:r>
            <a:r>
              <a:rPr lang="de-DE" dirty="0" smtClean="0"/>
              <a:t>: Ein bidirektionaler Austausch von Daten zwischen Server und Client, der aus einer oder mehreren Messages besteht. 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Die Übertragung eines Streams erfolgt innerhalb einer HTTP/2-Verbindung. </a:t>
            </a:r>
            <a:br>
              <a:rPr lang="de-DE" dirty="0" smtClean="0"/>
            </a:br>
            <a:r>
              <a:rPr lang="de-DE" dirty="0" smtClean="0"/>
              <a:t>Mehrere Streams lassen sich simultan über dieselbe TCP-Verbindung übertragen.</a:t>
            </a:r>
          </a:p>
          <a:p>
            <a:pPr lvl="0"/>
            <a:endParaRPr lang="en-US" dirty="0" smtClean="0"/>
          </a:p>
          <a:p>
            <a:pPr lvl="0"/>
            <a:r>
              <a:rPr lang="en-US" b="1" dirty="0" smtClean="0"/>
              <a:t>Flow </a:t>
            </a:r>
            <a:r>
              <a:rPr lang="en-US" b="1" dirty="0"/>
              <a:t>control: </a:t>
            </a:r>
            <a:r>
              <a:rPr lang="en-US" dirty="0" smtClean="0"/>
              <a:t> </a:t>
            </a:r>
            <a:r>
              <a:rPr lang="en-US" dirty="0" err="1" smtClean="0"/>
              <a:t>Vermeiden</a:t>
            </a:r>
            <a:r>
              <a:rPr lang="en-US" dirty="0" smtClean="0"/>
              <a:t> von Blocking blocked </a:t>
            </a:r>
            <a:r>
              <a:rPr lang="en-US" dirty="0"/>
              <a:t>streams. A flow-control scheme ensures that streams on the same </a:t>
            </a:r>
            <a:r>
              <a:rPr lang="en-US" dirty="0" smtClean="0"/>
              <a:t>HTTP/2 </a:t>
            </a:r>
            <a:r>
              <a:rPr lang="en-US" dirty="0"/>
              <a:t>provides for flow control through use of the WINDOW_UPDATE frame</a:t>
            </a:r>
            <a:endParaRPr lang="de-DE" b="1" dirty="0"/>
          </a:p>
          <a:p>
            <a:pPr lvl="0"/>
            <a:r>
              <a:rPr lang="de-DE" b="1" dirty="0"/>
              <a:t>Stream </a:t>
            </a:r>
            <a:r>
              <a:rPr lang="de-DE" b="1" dirty="0" err="1"/>
              <a:t>Concurrency</a:t>
            </a:r>
            <a:r>
              <a:rPr lang="de-DE" dirty="0"/>
              <a:t>: The Client </a:t>
            </a:r>
            <a:r>
              <a:rPr lang="de-DE" dirty="0" err="1"/>
              <a:t>or</a:t>
            </a:r>
            <a:r>
              <a:rPr lang="de-DE" dirty="0"/>
              <a:t> Server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limit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connections</a:t>
            </a:r>
            <a:endParaRPr lang="de-DE" dirty="0"/>
          </a:p>
          <a:p>
            <a:pPr lvl="0"/>
            <a:r>
              <a:rPr lang="en-US" b="1" dirty="0"/>
              <a:t>Stream ID: </a:t>
            </a:r>
            <a:r>
              <a:rPr lang="en-US" dirty="0"/>
              <a:t>in example there are colors (blue, orange and green) in reality are there unique numbers to identify </a:t>
            </a:r>
          </a:p>
          <a:p>
            <a:pPr lvl="0"/>
            <a:r>
              <a:rPr lang="en-US" b="1" dirty="0"/>
              <a:t>Stream </a:t>
            </a:r>
            <a:r>
              <a:rPr lang="en-US" b="1" dirty="0" err="1" smtClean="0"/>
              <a:t>Abhängigkeiten</a:t>
            </a:r>
            <a:r>
              <a:rPr lang="en-US" b="1" dirty="0" smtClean="0"/>
              <a:t>: </a:t>
            </a:r>
            <a:r>
              <a:rPr lang="en-US" dirty="0"/>
              <a:t>it is possible to get the Stream Dependencies. </a:t>
            </a:r>
            <a:r>
              <a:rPr lang="en-US" dirty="0" err="1"/>
              <a:t>f.e</a:t>
            </a:r>
            <a:r>
              <a:rPr lang="en-US" dirty="0"/>
              <a:t>. if you load a webpage first you need the DOM , after this, the Style and the other scripts ….. </a:t>
            </a:r>
            <a:r>
              <a:rPr lang="de-DE" dirty="0"/>
              <a:t> </a:t>
            </a:r>
          </a:p>
          <a:p>
            <a:pPr lvl="0"/>
            <a:r>
              <a:rPr lang="de-DE" b="1" dirty="0"/>
              <a:t>Stream </a:t>
            </a:r>
            <a:r>
              <a:rPr lang="de-DE" b="1" dirty="0" err="1"/>
              <a:t>Pritority</a:t>
            </a:r>
            <a:r>
              <a:rPr lang="de-DE" b="1" dirty="0"/>
              <a:t>: </a:t>
            </a:r>
            <a:r>
              <a:rPr lang="de-DE" dirty="0" err="1"/>
              <a:t>Each</a:t>
            </a:r>
            <a:r>
              <a:rPr lang="de-DE" dirty="0"/>
              <a:t> Stream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prioritized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„</a:t>
            </a:r>
            <a:r>
              <a:rPr lang="de-DE" dirty="0" err="1"/>
              <a:t>see</a:t>
            </a:r>
            <a:r>
              <a:rPr lang="de-DE" dirty="0"/>
              <a:t> a Webpage </a:t>
            </a:r>
            <a:r>
              <a:rPr lang="de-DE" dirty="0" err="1"/>
              <a:t>faster</a:t>
            </a:r>
            <a:r>
              <a:rPr lang="de-DE" dirty="0"/>
              <a:t>“</a:t>
            </a:r>
            <a:endParaRPr lang="en-US" dirty="0"/>
          </a:p>
          <a:p>
            <a:pPr lvl="0"/>
            <a:r>
              <a:rPr lang="en-US" b="1" dirty="0" smtClean="0"/>
              <a:t>Status: </a:t>
            </a:r>
            <a:r>
              <a:rPr lang="en-US" dirty="0" err="1"/>
              <a:t>f.e</a:t>
            </a:r>
            <a:r>
              <a:rPr lang="en-US" dirty="0"/>
              <a:t> </a:t>
            </a:r>
            <a:r>
              <a:rPr lang="en-US" dirty="0" err="1"/>
              <a:t>idle,open,close</a:t>
            </a:r>
            <a:r>
              <a:rPr lang="en-US" dirty="0"/>
              <a:t> </a:t>
            </a:r>
            <a:endParaRPr lang="en-US" b="1" dirty="0"/>
          </a:p>
          <a:p>
            <a:pPr lvl="0"/>
            <a:r>
              <a:rPr lang="en-US" b="1" dirty="0"/>
              <a:t>Server Push: </a:t>
            </a:r>
            <a:r>
              <a:rPr lang="en-US" b="1" dirty="0" smtClean="0"/>
              <a:t> </a:t>
            </a:r>
            <a:r>
              <a:rPr lang="en-US" b="0" dirty="0" smtClean="0"/>
              <a:t>Der</a:t>
            </a:r>
            <a:r>
              <a:rPr lang="en-US" b="0" baseline="0" dirty="0" smtClean="0"/>
              <a:t> Server </a:t>
            </a:r>
            <a:r>
              <a:rPr lang="en-US" b="0" baseline="0" dirty="0" err="1" smtClean="0"/>
              <a:t>kann</a:t>
            </a:r>
            <a:r>
              <a:rPr lang="en-US" b="0" baseline="0" dirty="0" smtClean="0"/>
              <a:t> so </a:t>
            </a:r>
            <a:r>
              <a:rPr lang="en-US" b="0" baseline="0" dirty="0" err="1" smtClean="0"/>
              <a:t>dem</a:t>
            </a:r>
            <a:r>
              <a:rPr lang="en-US" b="0" baseline="0" dirty="0" smtClean="0"/>
              <a:t> Client </a:t>
            </a:r>
            <a:r>
              <a:rPr lang="en-US" b="0" baseline="0" dirty="0" err="1" smtClean="0"/>
              <a:t>Daten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zustellen</a:t>
            </a:r>
            <a:r>
              <a:rPr lang="en-US" b="0" baseline="0" dirty="0" smtClean="0"/>
              <a:t> ! </a:t>
            </a:r>
            <a:r>
              <a:rPr lang="en-US" b="0" baseline="0" dirty="0" err="1" smtClean="0"/>
              <a:t>Bedenklich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Sicherheit</a:t>
            </a:r>
            <a:r>
              <a:rPr lang="en-US" b="0" baseline="0" dirty="0" smtClean="0"/>
              <a:t> ! Browser  ! </a:t>
            </a:r>
            <a:r>
              <a:rPr lang="en-US" b="0" baseline="0" dirty="0" err="1" smtClean="0"/>
              <a:t>Idempotenz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!</a:t>
            </a:r>
            <a:endParaRPr lang="en-US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71DC90-5789-48D6-B31D-6F832D58B3E7}" type="slidenum">
              <a:t>8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4212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7938"/>
            <a:ext cx="6145213" cy="3455987"/>
          </a:xfrm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de-DE" dirty="0" err="1" smtClean="0"/>
              <a:t>Huffman</a:t>
            </a:r>
            <a:r>
              <a:rPr lang="de-DE" dirty="0" smtClean="0"/>
              <a:t> </a:t>
            </a:r>
            <a:r>
              <a:rPr lang="de-DE" dirty="0" err="1" smtClean="0"/>
              <a:t>encoding</a:t>
            </a:r>
            <a:endParaRPr lang="de-DE" dirty="0" smtClean="0"/>
          </a:p>
          <a:p>
            <a:r>
              <a:rPr lang="en-US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- A static table of common entries</a:t>
            </a:r>
          </a:p>
          <a:p>
            <a:r>
              <a:rPr lang="en-US" sz="1200" b="0" i="0" u="none" strike="noStrike" kern="1200" cap="none" spc="0" baseline="0" dirty="0" smtClean="0">
                <a:solidFill>
                  <a:srgbClr val="000000"/>
                </a:solidFill>
                <a:effectLst/>
                <a:uFillTx/>
                <a:latin typeface="Calibri"/>
              </a:rPr>
              <a:t>- A dynamic table of other items</a:t>
            </a:r>
          </a:p>
          <a:p>
            <a:endParaRPr lang="de-DE" dirty="0"/>
          </a:p>
        </p:txBody>
      </p:sp>
      <p:sp>
        <p:nvSpPr>
          <p:cNvPr id="4" name="Foliennummernplatzhalter 3"/>
          <p:cNvSpPr txBox="1"/>
          <p:nvPr/>
        </p:nvSpPr>
        <p:spPr>
          <a:xfrm>
            <a:off x="4023990" y="9721105"/>
            <a:ext cx="3078428" cy="51350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5088" tIns="47539" rIns="95088" bIns="47539" anchor="b" anchorCtr="0" compatLnSpc="1">
            <a:noAutofit/>
          </a:bodyPr>
          <a:lstStyle/>
          <a:p>
            <a:pPr marL="0" marR="0" lvl="0" indent="0" algn="r" defTabSz="475442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EED3EDD-AA4D-436A-93D0-8D1A70C910FF}" type="slidenum">
              <a:t>9</a:t>
            </a:fld>
            <a:endParaRPr lang="de-DE" sz="1200" b="0" i="0" u="none" strike="noStrike" kern="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914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284984"/>
            <a:ext cx="11040533" cy="126014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2190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3988"/>
            <a:ext cx="11811000" cy="597535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34109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15565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49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71501" y="3860800"/>
            <a:ext cx="5429248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0"/>
            <a:ext cx="5429251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15280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2400"/>
            <a:ext cx="11811000" cy="5976938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8827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1134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170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388659"/>
            <a:ext cx="11040533" cy="61640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413999"/>
            <a:ext cx="4006449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65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2D6799-CD36-4FDE-87CB-70CFF3655FC2}" type="datetime1">
              <a:rPr lang="de-DE" smtClean="0"/>
              <a:t>11.09.2018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F0170A-0B9F-4D46-B042-F823874E0FAB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77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B35C79F-937A-40E0-87BF-E1888C71B40A}" type="datetime1">
              <a:rPr lang="en-US" smtClean="0"/>
              <a:pPr lvl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smtClean="0"/>
              <a:t>Patrick Bäselt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C2C8DDF-B301-44E6-96BF-999ADFE0E62A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5990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96367-2F2B-4F6E-ACF4-15FA13738E10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23C92-45F4-4C30-810D-4886C1BA696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8551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416FD9-3D08-46FE-9628-84B1B9CAAF45}" type="datetime1">
              <a:rPr lang="de-DE" smtClean="0"/>
              <a:t>11.09.2018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6F6402-958F-4383-808C-B1D744B478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927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8067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246E-8FD1-42FF-94A4-E4133095C37A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71362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39D4-B818-4372-B1EE-7CB6D5BBC74A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6118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5E438-4D0D-4834-B658-A90420491D98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4766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8ADFA-7142-4015-85E6-1712F15FA709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7131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81E0-D653-4D78-A48F-41D80498BC7E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41234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4C003-38E8-486A-9BFD-47E55D87241C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6135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9EAA3-934B-41DB-B3B1-806F4BE5CC37}" type="datetime1">
              <a:rPr lang="en-US" smtClean="0"/>
              <a:pPr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3414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06952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>
            <a:normAutofit/>
          </a:bodyPr>
          <a:lstStyle>
            <a:lvl1pPr>
              <a:lnSpc>
                <a:spcPts val="3200"/>
              </a:lnSpc>
              <a:defRPr sz="3200" b="1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84254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89219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893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65573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2923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388659"/>
            <a:ext cx="11040533" cy="61640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488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083F54-0B5C-48C6-88B2-B9887AB47B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  <a:prstGeom prst="rect">
            <a:avLst/>
          </a:prstGeo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85C055D-C74F-441C-8F2F-423F181041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  <a:prstGeom prst="rect">
            <a:avLst/>
          </a:prstGeo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8CA5043-B308-435D-B71F-C6D39C37064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D32D6799-CD36-4FDE-87CB-70CFF3655FC2}" type="datetime1">
              <a:rPr lang="de-DE" smtClean="0"/>
              <a:t>11.09.2018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9745AA0-47A0-41F9-BEF5-111E4F49D08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53AD33-53E0-4275-8405-B3AF4C9B02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53F0170A-0B9F-4D46-B042-F823874E0FAB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08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D92194-3DB0-424A-8065-3490C60F93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C091AB-F8D4-48C9-837C-F61C2A0BFB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9371D41-9217-477C-88D5-AADEF2A8AFF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2BB5E04-A762-48D0-8A3F-B89D0C18CA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D5416FD9-3D08-46FE-9628-84B1B9CAAF45}" type="datetime1">
              <a:rPr lang="de-DE" smtClean="0"/>
              <a:t>11.09.2018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AA9BF86-657C-470A-A6A0-CBD7EF6D193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44BDB7-F193-4F1D-AB9F-EDF1D70C12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CB6F6402-958F-4383-808C-B1D744B4782E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5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7B35C79F-937A-40E0-87BF-E1888C71B40A}" type="datetime1">
              <a:rPr lang="en-US" smtClean="0"/>
              <a:pPr lvl="0"/>
              <a:t>9/11/2018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Patrick Bäselt</a:t>
            </a:r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7C2C8DDF-B301-44E6-96BF-999ADFE0E6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5825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73745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210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310468"/>
            <a:ext cx="11040533" cy="12346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95152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737634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615204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05052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6A971F"/>
              </a:buClr>
            </a:pPr>
            <a:endParaRPr lang="de-DE" sz="1800">
              <a:solidFill>
                <a:srgbClr val="CFC8BF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5263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6A971F"/>
              </a:buClr>
            </a:pPr>
            <a:endParaRPr lang="de-DE" sz="1800">
              <a:solidFill>
                <a:srgbClr val="CFC8BF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47190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87100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58777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82882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90551" y="1412876"/>
            <a:ext cx="5410199" cy="22663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90552" y="3860801"/>
            <a:ext cx="5410197" cy="2232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1"/>
            <a:ext cx="5429251" cy="2232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14939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2400"/>
            <a:ext cx="11811000" cy="5976938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6753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01806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942992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631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412068"/>
            <a:ext cx="11040533" cy="59299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7740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  <a:prstGeom prst="rect">
            <a:avLst/>
          </a:prstGeo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  <a:prstGeom prst="rect">
            <a:avLst/>
          </a:prstGeo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EE162B7C-D55D-4894-8936-F37B2701D2C5}" type="datetime1">
              <a:rPr lang="en-US"/>
              <a:pPr lvl="0"/>
              <a:t>9/11/2018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Patrick Bäselt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FE2928A2-5271-4D20-86C8-C3890AC57BE8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8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7B35C79F-937A-40E0-87BF-E1888C71B40A}" type="datetime1">
              <a:rPr lang="en-US"/>
              <a:pPr lvl="0"/>
              <a:t>9/11/2018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Patrick Bäselt</a:t>
            </a:r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fld id="{7C2C8DDF-B301-44E6-96BF-999ADFE0E62A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5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284984"/>
            <a:ext cx="11040533" cy="126014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413999"/>
            <a:ext cx="4006449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42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001655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60763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22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90576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55015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51232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7717118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91545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49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71501" y="3860800"/>
            <a:ext cx="5429248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0"/>
            <a:ext cx="5429251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07471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2400"/>
            <a:ext cx="11811000" cy="5976938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85204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71138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463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388659"/>
            <a:ext cx="11040533" cy="61640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413999"/>
            <a:ext cx="4006449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2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32D6799-CD36-4FDE-87CB-70CFF3655FC2}" type="datetime1">
              <a:rPr lang="de-DE" smtClean="0"/>
              <a:t>11.09.2018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3F0170A-0B9F-4D46-B042-F823874E0F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724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9474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2239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25485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D5416FD9-3D08-46FE-9628-84B1B9CAAF45}" type="datetime1">
              <a:rPr lang="de-DE" smtClean="0"/>
              <a:t>11.09.2018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B6F6402-958F-4383-808C-B1D744B478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20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83033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20681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4248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8958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282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9278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82053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7120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81179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6725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7677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3539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170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388659"/>
            <a:ext cx="11040533" cy="61640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36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284984"/>
            <a:ext cx="11040533" cy="126014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0900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124783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2784009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35390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55809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8576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45318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37263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32173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49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71501" y="3860800"/>
            <a:ext cx="5429248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0"/>
            <a:ext cx="5429251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63334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3988"/>
            <a:ext cx="11811000" cy="597535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88119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50568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2557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388659"/>
            <a:ext cx="11040533" cy="61640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46262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/>
          <a:lstStyle/>
          <a:p>
            <a:pPr lvl="0"/>
            <a:fld id="{7B35C79F-937A-40E0-87BF-E1888C71B40A}" type="datetime1">
              <a:rPr lang="en-US" smtClean="0"/>
              <a:pPr lvl="0"/>
              <a:t>9/11/2018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Patrick Bäselt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/>
          <a:lstStyle/>
          <a:p>
            <a:pPr lvl="0"/>
            <a:fld id="{7C2C8DDF-B301-44E6-96BF-999ADFE0E62A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4904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35540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91196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4560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310468"/>
            <a:ext cx="11040533" cy="12346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20619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048885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325931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6A971F"/>
              </a:buClr>
            </a:pPr>
            <a:endParaRPr lang="de-DE" sz="1800">
              <a:solidFill>
                <a:srgbClr val="CFC8BF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89316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6A971F"/>
              </a:buClr>
            </a:pPr>
            <a:endParaRPr lang="de-DE" sz="1800">
              <a:solidFill>
                <a:srgbClr val="CFC8BF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609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24821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793385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988840"/>
            <a:ext cx="5429251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6182783" y="1988840"/>
            <a:ext cx="5417468" cy="414049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4" name="Inhaltsplatzhalter 11"/>
          <p:cNvSpPr>
            <a:spLocks noGrp="1"/>
          </p:cNvSpPr>
          <p:nvPr>
            <p:ph sz="quarter" idx="16"/>
          </p:nvPr>
        </p:nvSpPr>
        <p:spPr>
          <a:xfrm>
            <a:off x="575733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Inhaltsplatzhalter 11"/>
          <p:cNvSpPr>
            <a:spLocks noGrp="1"/>
          </p:cNvSpPr>
          <p:nvPr>
            <p:ph sz="quarter" idx="17"/>
          </p:nvPr>
        </p:nvSpPr>
        <p:spPr>
          <a:xfrm>
            <a:off x="6175234" y="1411187"/>
            <a:ext cx="542501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5673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90551" y="1412876"/>
            <a:ext cx="5410199" cy="22663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90552" y="3860801"/>
            <a:ext cx="5410197" cy="2232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1"/>
            <a:ext cx="5429251" cy="22320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339471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vollflächig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52400"/>
            <a:ext cx="11811000" cy="5976938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93265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49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1" name="Inhaltsplatzhalter 11"/>
          <p:cNvSpPr>
            <a:spLocks noGrp="1"/>
          </p:cNvSpPr>
          <p:nvPr>
            <p:ph sz="quarter" idx="15"/>
          </p:nvPr>
        </p:nvSpPr>
        <p:spPr>
          <a:xfrm>
            <a:off x="571501" y="3860800"/>
            <a:ext cx="5429248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6"/>
          </p:nvPr>
        </p:nvSpPr>
        <p:spPr>
          <a:xfrm>
            <a:off x="6182783" y="1412876"/>
            <a:ext cx="5429251" cy="2303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3" name="Inhaltsplatzhalter 11"/>
          <p:cNvSpPr>
            <a:spLocks noGrp="1"/>
          </p:cNvSpPr>
          <p:nvPr>
            <p:ph sz="quarter" idx="17"/>
          </p:nvPr>
        </p:nvSpPr>
        <p:spPr>
          <a:xfrm>
            <a:off x="6182783" y="3860800"/>
            <a:ext cx="5429251" cy="226853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048867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190500" y="1412875"/>
            <a:ext cx="11811000" cy="4716463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4757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318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elen Dank für Ihre Aufmerksam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 bwMode="white">
          <a:xfrm>
            <a:off x="575734" y="3412068"/>
            <a:ext cx="11040533" cy="592997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eaLnBrk="1" hangingPunct="1">
              <a:lnSpc>
                <a:spcPts val="3200"/>
              </a:lnSpc>
              <a:spcBef>
                <a:spcPct val="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2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75734" y="3284984"/>
            <a:ext cx="11040533" cy="126014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000"/>
              </a:lnSpc>
              <a:defRPr sz="3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575559" y="4617132"/>
            <a:ext cx="11040533" cy="3960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2400"/>
              </a:lnSpc>
              <a:defRPr sz="1800" baseline="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413999"/>
            <a:ext cx="4006449" cy="8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77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11044767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50430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6217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ntergrund für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571500" y="1412876"/>
            <a:ext cx="11040533" cy="4464397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07487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- und 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3"/>
          <p:cNvSpPr>
            <a:spLocks noChangeArrowheads="1"/>
          </p:cNvSpPr>
          <p:nvPr/>
        </p:nvSpPr>
        <p:spPr bwMode="auto">
          <a:xfrm>
            <a:off x="190500" y="152400"/>
            <a:ext cx="11811000" cy="59769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>
              <a:solidFill>
                <a:schemeClr val="tx2"/>
              </a:solidFill>
            </a:endParaRP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5733" y="2816933"/>
            <a:ext cx="11020088" cy="1260141"/>
          </a:xfrm>
          <a:prstGeom prst="rect">
            <a:avLst/>
          </a:prstGeom>
        </p:spPr>
        <p:txBody>
          <a:bodyPr lIns="0" tIns="0" rIns="0" bIns="0"/>
          <a:lstStyle>
            <a:lvl1pPr defTabSz="864000">
              <a:lnSpc>
                <a:spcPts val="4000"/>
              </a:lnSpc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575733" y="4293097"/>
            <a:ext cx="11020088" cy="1440161"/>
          </a:xfrm>
          <a:prstGeom prst="rect">
            <a:avLst/>
          </a:prstGeom>
        </p:spPr>
        <p:txBody>
          <a:bodyPr lIns="864000" tIns="0" rIns="0" bIns="0"/>
          <a:lstStyle>
            <a:lvl1pPr>
              <a:lnSpc>
                <a:spcPts val="24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74127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73310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berschrift und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196975"/>
          </a:xfrm>
          <a:prstGeom prst="rect">
            <a:avLst/>
          </a:prstGeom>
        </p:spPr>
        <p:txBody>
          <a:bodyPr lIns="0" tIns="144000" rIns="0" bIns="0"/>
          <a:lstStyle>
            <a:lvl1pPr>
              <a:lnSpc>
                <a:spcPts val="3200"/>
              </a:lnSpc>
              <a:defRPr sz="26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Inhaltsplatzhalter 11"/>
          <p:cNvSpPr>
            <a:spLocks noGrp="1"/>
          </p:cNvSpPr>
          <p:nvPr>
            <p:ph sz="quarter" idx="14"/>
          </p:nvPr>
        </p:nvSpPr>
        <p:spPr>
          <a:xfrm>
            <a:off x="57150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5"/>
          </p:nvPr>
        </p:nvSpPr>
        <p:spPr>
          <a:xfrm>
            <a:off x="6191251" y="1412876"/>
            <a:ext cx="5429251" cy="471646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rgbClr val="5C875F"/>
              </a:buClr>
              <a:buSzTx/>
              <a:buFont typeface="Arial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288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432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3pPr>
            <a:lvl4pPr marL="576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720000" marR="0" indent="-14400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47960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 userDrawn="1"/>
        </p:nvSpPr>
        <p:spPr bwMode="auto">
          <a:xfrm>
            <a:off x="190499" y="6237288"/>
            <a:ext cx="4273319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Mitarbeiter Schulung 1/18</a:t>
            </a: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latin typeface="Aller" pitchFamily="2" charset="0"/>
              </a:rPr>
              <a:t>Bäselt,</a:t>
            </a:r>
            <a:r>
              <a:rPr lang="de-DE" sz="1000" baseline="0" dirty="0" smtClean="0">
                <a:latin typeface="Aller" pitchFamily="2" charset="0"/>
              </a:rPr>
              <a:t> Patrick 10.09</a:t>
            </a:r>
            <a:r>
              <a:rPr lang="de-DE" sz="1000" dirty="0" smtClean="0">
                <a:latin typeface="Aller" pitchFamily="2" charset="0"/>
              </a:rPr>
              <a:t>.2018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Folie </a:t>
            </a:r>
            <a:fld id="{83989080-A647-4576-AB42-20AE47B8A69B}" type="slidenum">
              <a:rPr lang="de-DE" sz="1000" smtClean="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latin typeface="Aller" pitchFamily="2" charset="0"/>
            </a:endParaRPr>
          </a:p>
        </p:txBody>
      </p:sp>
      <p:pic>
        <p:nvPicPr>
          <p:cNvPr id="1027" name="Grafik 1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785" y="6275388"/>
            <a:ext cx="200871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831" r:id="rId16"/>
    <p:sldLayoutId id="2147483832" r:id="rId17"/>
    <p:sldLayoutId id="2147483833" r:id="rId18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/>
        </p:nvSpPr>
        <p:spPr bwMode="auto">
          <a:xfrm>
            <a:off x="190499" y="6237288"/>
            <a:ext cx="340922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Mitarbeiter Schulung 1/18</a:t>
            </a: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latin typeface="Aller" pitchFamily="2" charset="0"/>
              </a:rPr>
              <a:t>Bäselt,</a:t>
            </a:r>
            <a:r>
              <a:rPr lang="de-DE" sz="1000" baseline="0" dirty="0" smtClean="0">
                <a:latin typeface="Aller" pitchFamily="2" charset="0"/>
              </a:rPr>
              <a:t> Patrick 10.09</a:t>
            </a:r>
            <a:r>
              <a:rPr lang="de-DE" sz="1000" dirty="0" smtClean="0">
                <a:latin typeface="Aller" pitchFamily="2" charset="0"/>
              </a:rPr>
              <a:t>.2018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Folie </a:t>
            </a:r>
            <a:fld id="{83989080-A647-4576-AB42-20AE47B8A69B}" type="slidenum">
              <a:rPr lang="de-DE" sz="1000" smtClean="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latin typeface="Aller" pitchFamily="2" charset="0"/>
            </a:endParaRPr>
          </a:p>
        </p:txBody>
      </p:sp>
      <p:pic>
        <p:nvPicPr>
          <p:cNvPr id="1027" name="Grafik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785" y="6275388"/>
            <a:ext cx="200871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21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711" r:id="rId14"/>
    <p:sldLayoutId id="2147483713" r:id="rId15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/>
        </p:nvSpPr>
        <p:spPr bwMode="auto">
          <a:xfrm>
            <a:off x="190500" y="6237288"/>
            <a:ext cx="13462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»Titel«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Name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Folie </a:t>
            </a:r>
            <a:fld id="{42CD948A-54EB-414C-971B-B7EB9B08FB52}" type="slidenum">
              <a:rPr lang="de-DE" sz="100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>
              <a:latin typeface="Aller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1" y="6274800"/>
            <a:ext cx="19623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1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8" name="Rectangle 27"/>
          <p:cNvSpPr>
            <a:spLocks noChangeArrowheads="1"/>
          </p:cNvSpPr>
          <p:nvPr userDrawn="1"/>
        </p:nvSpPr>
        <p:spPr bwMode="auto">
          <a:xfrm>
            <a:off x="190499" y="6237288"/>
            <a:ext cx="4273319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Mitarbeiter Schulung 1/18</a:t>
            </a: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latin typeface="Aller" pitchFamily="2" charset="0"/>
              </a:rPr>
              <a:t>Bäselt,</a:t>
            </a:r>
            <a:r>
              <a:rPr lang="de-DE" sz="1000" baseline="0" dirty="0" smtClean="0">
                <a:latin typeface="Aller" pitchFamily="2" charset="0"/>
              </a:rPr>
              <a:t> Patrick 10.09</a:t>
            </a:r>
            <a:r>
              <a:rPr lang="de-DE" sz="1000" dirty="0" smtClean="0">
                <a:latin typeface="Aller" pitchFamily="2" charset="0"/>
              </a:rPr>
              <a:t>.2018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Folie </a:t>
            </a:r>
            <a:fld id="{83989080-A647-4576-AB42-20AE47B8A69B}" type="slidenum">
              <a:rPr lang="de-DE" sz="1000" smtClean="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latin typeface="All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3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/>
        </p:nvSpPr>
        <p:spPr bwMode="auto">
          <a:xfrm>
            <a:off x="190499" y="6237288"/>
            <a:ext cx="4273319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>
                <a:latin typeface="Aller" pitchFamily="2" charset="0"/>
              </a:rPr>
              <a:t>»Titel«</a:t>
            </a: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latin typeface="Aller" pitchFamily="2" charset="0"/>
              </a:rPr>
              <a:t>Name, xx.01.2018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Folie </a:t>
            </a:r>
            <a:fld id="{83989080-A647-4576-AB42-20AE47B8A69B}" type="slidenum">
              <a:rPr lang="de-DE" sz="100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latin typeface="Aller" pitchFamily="2" charset="0"/>
            </a:endParaRPr>
          </a:p>
        </p:txBody>
      </p:sp>
      <p:pic>
        <p:nvPicPr>
          <p:cNvPr id="1027" name="Grafik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785" y="6275388"/>
            <a:ext cx="200871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41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/>
        </p:nvSpPr>
        <p:spPr bwMode="auto">
          <a:xfrm>
            <a:off x="190499" y="6237288"/>
            <a:ext cx="340922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solidFill>
                  <a:srgbClr val="918472"/>
                </a:solidFill>
                <a:latin typeface="Aller" pitchFamily="2" charset="0"/>
              </a:rPr>
              <a:t>» Konzept – Integrierte Pharmazie«</a:t>
            </a:r>
            <a:endParaRPr lang="de-DE" sz="1000" dirty="0">
              <a:solidFill>
                <a:srgbClr val="918472"/>
              </a:solidFill>
              <a:latin typeface="Aller" pitchFamily="2" charset="0"/>
            </a:endParaRP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>
                <a:solidFill>
                  <a:srgbClr val="918472"/>
                </a:solidFill>
                <a:latin typeface="Aller" pitchFamily="2" charset="0"/>
              </a:rPr>
              <a:t>Name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>
                <a:solidFill>
                  <a:srgbClr val="918472"/>
                </a:solidFill>
                <a:latin typeface="Aller" pitchFamily="2" charset="0"/>
              </a:rPr>
              <a:t>Folie </a:t>
            </a:r>
            <a:fld id="{C0A1F3EF-429A-457B-98FD-11C218C9B99C}" type="slidenum">
              <a:rPr lang="de-DE" sz="1000">
                <a:solidFill>
                  <a:srgbClr val="918472"/>
                </a:solidFill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solidFill>
                <a:srgbClr val="918472"/>
              </a:solidFill>
              <a:latin typeface="Aller" pitchFamily="2" charset="0"/>
            </a:endParaRPr>
          </a:p>
        </p:txBody>
      </p:sp>
      <p:pic>
        <p:nvPicPr>
          <p:cNvPr id="1027" name="Grafik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785" y="6275388"/>
            <a:ext cx="2008716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49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7"/>
          <p:cNvSpPr>
            <a:spLocks noChangeArrowheads="1"/>
          </p:cNvSpPr>
          <p:nvPr/>
        </p:nvSpPr>
        <p:spPr bwMode="auto">
          <a:xfrm>
            <a:off x="190500" y="6237288"/>
            <a:ext cx="13462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»Titel«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Name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>
                <a:latin typeface="Aller" pitchFamily="2" charset="0"/>
              </a:rPr>
              <a:t>Folie </a:t>
            </a:r>
            <a:fld id="{42CD948A-54EB-414C-971B-B7EB9B08FB52}" type="slidenum">
              <a:rPr lang="de-DE" sz="100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>
              <a:latin typeface="Aller" pitchFamily="2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1" y="6274800"/>
            <a:ext cx="1962343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4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2pPr>
      <a:lvl3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3pPr>
      <a:lvl4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4pPr>
      <a:lvl5pPr algn="l" rtl="0" eaLnBrk="1" fontAlgn="base" hangingPunct="1">
        <a:lnSpc>
          <a:spcPts val="32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Aller" pitchFamily="2" charset="0"/>
          <a:ea typeface="Arial" pitchFamily="-105" charset="0"/>
          <a:cs typeface="Arial" pitchFamily="-105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-105" charset="0"/>
          <a:ea typeface="Arial" pitchFamily="-105" charset="0"/>
          <a:cs typeface="Arial" pitchFamily="-105" charset="0"/>
        </a:defRPr>
      </a:lvl9pPr>
    </p:titleStyle>
    <p:bodyStyle>
      <a:lvl1pPr marL="342900" indent="-342900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130000"/>
        <a:buFont typeface="Arial" charset="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42875" indent="-142875" algn="l" rtl="0" eaLnBrk="1" fontAlgn="ctr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buFont typeface="Arial" charset="0"/>
        <a:buChar char="•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503238" indent="411163" algn="l" rtl="0" eaLnBrk="1" fontAlgn="base" hangingPunct="1">
        <a:lnSpc>
          <a:spcPct val="250000"/>
        </a:lnSpc>
        <a:spcBef>
          <a:spcPct val="0"/>
        </a:spcBef>
        <a:spcAft>
          <a:spcPct val="0"/>
        </a:spcAft>
        <a:buClr>
          <a:srgbClr val="918472"/>
        </a:buClr>
        <a:buSzPct val="85000"/>
        <a:tabLst>
          <a:tab pos="142875" algn="l"/>
          <a:tab pos="287338" algn="l"/>
          <a:tab pos="431800" algn="l"/>
        </a:tabLs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udi Type" pitchFamily="34" charset="0"/>
        <a:buChar char="►"/>
        <a:defRPr sz="1600">
          <a:solidFill>
            <a:schemeClr val="hlink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9/11/2018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Rectangle 27"/>
          <p:cNvSpPr>
            <a:spLocks noChangeArrowheads="1"/>
          </p:cNvSpPr>
          <p:nvPr userDrawn="1"/>
        </p:nvSpPr>
        <p:spPr bwMode="auto">
          <a:xfrm>
            <a:off x="190499" y="6237288"/>
            <a:ext cx="4273319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000" dirty="0" smtClean="0">
              <a:latin typeface="Aller" pitchFamily="2" charset="0"/>
            </a:endParaRPr>
          </a:p>
          <a:p>
            <a:pPr marL="0" marR="0" lvl="0" indent="0" algn="l" defTabSz="914400" rtl="0" eaLnBrk="1" fontAlgn="base" latinLnBrk="0" hangingPunct="1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dirty="0" smtClean="0">
                <a:latin typeface="Aller" pitchFamily="2" charset="0"/>
              </a:rPr>
              <a:t>Bäselt,</a:t>
            </a:r>
            <a:r>
              <a:rPr lang="de-DE" sz="1000" baseline="0" dirty="0" smtClean="0">
                <a:latin typeface="Aller" pitchFamily="2" charset="0"/>
              </a:rPr>
              <a:t> Patrick 10.09</a:t>
            </a:r>
            <a:r>
              <a:rPr lang="de-DE" sz="1000" dirty="0" smtClean="0">
                <a:latin typeface="Aller" pitchFamily="2" charset="0"/>
              </a:rPr>
              <a:t>.2018</a:t>
            </a:r>
          </a:p>
          <a:p>
            <a:pPr algn="l">
              <a:lnSpc>
                <a:spcPts val="1300"/>
              </a:lnSpc>
              <a:spcBef>
                <a:spcPct val="0"/>
              </a:spcBef>
              <a:buClrTx/>
              <a:buFontTx/>
              <a:buNone/>
            </a:pPr>
            <a:r>
              <a:rPr lang="de-DE" sz="1000" dirty="0" smtClean="0">
                <a:latin typeface="Aller" pitchFamily="2" charset="0"/>
              </a:rPr>
              <a:t>Folie </a:t>
            </a:r>
            <a:fld id="{83989080-A647-4576-AB42-20AE47B8A69B}" type="slidenum">
              <a:rPr lang="de-DE" sz="1000" smtClean="0">
                <a:latin typeface="Aller" pitchFamily="2" charset="0"/>
              </a:rPr>
              <a:pPr algn="l">
                <a:lnSpc>
                  <a:spcPts val="1300"/>
                </a:lnSpc>
                <a:spcBef>
                  <a:spcPct val="0"/>
                </a:spcBef>
                <a:buClrTx/>
                <a:buFontTx/>
                <a:buNone/>
              </a:pPr>
              <a:t>‹Nr.›</a:t>
            </a:fld>
            <a:endParaRPr lang="de-DE" sz="1000" dirty="0">
              <a:latin typeface="All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314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7" r:id="rId12"/>
    <p:sldLayoutId id="2147483848" r:id="rId13"/>
    <p:sldLayoutId id="2147483849" r:id="rId14"/>
    <p:sldLayoutId id="2147483850" r:id="rId15"/>
    <p:sldLayoutId id="2147483851" r:id="rId16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8.xml"/><Relationship Id="rId4" Type="http://schemas.openxmlformats.org/officeDocument/2006/relationships/hyperlink" Target="https://netray.i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ma.ttias.be/googles-quic-protocol-moving-web-tcp-udp/" TargetMode="External"/><Relationship Id="rId13" Type="http://schemas.openxmlformats.org/officeDocument/2006/relationships/hyperlink" Target="https://www.chromium.org/quic" TargetMode="External"/><Relationship Id="rId18" Type="http://schemas.openxmlformats.org/officeDocument/2006/relationships/hyperlink" Target="https://tools.ietf.org/html/rfc791" TargetMode="External"/><Relationship Id="rId26" Type="http://schemas.openxmlformats.org/officeDocument/2006/relationships/hyperlink" Target="https://tools.ietf.org/html/rfc7541" TargetMode="External"/><Relationship Id="rId3" Type="http://schemas.openxmlformats.org/officeDocument/2006/relationships/hyperlink" Target="https://tools.ietf.org/html/draft-ietf-quic-transport-12" TargetMode="External"/><Relationship Id="rId21" Type="http://schemas.openxmlformats.org/officeDocument/2006/relationships/hyperlink" Target="https://www.blackhat.com/docs/us-16/materials/us-16-Pearce-HTTP2-&amp;-QUIC-Teaching-Good-Protocols-To-Do-Bad-Things.pdf" TargetMode="External"/><Relationship Id="rId7" Type="http://schemas.openxmlformats.org/officeDocument/2006/relationships/hyperlink" Target="https://blog.cloudflare.com/introducing-tls-1-3/" TargetMode="External"/><Relationship Id="rId12" Type="http://schemas.openxmlformats.org/officeDocument/2006/relationships/hyperlink" Target="https://www.golem.de/news/internet-protokoll-quic-soll-der-neue-kick-fuer-sicheres-surfen-werden-1611-123738-2.html" TargetMode="External"/><Relationship Id="rId17" Type="http://schemas.openxmlformats.org/officeDocument/2006/relationships/hyperlink" Target="https://varialhosting.com/blog/2017/10/next-generation-quic-protocol-now-supported/" TargetMode="External"/><Relationship Id="rId25" Type="http://schemas.openxmlformats.org/officeDocument/2006/relationships/hyperlink" Target="https://http2.github.io/http2-spec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www.ietf.org/proceedings/98/slides/slides-98-edu-sessf-quic-tutorial-00.pdf" TargetMode="External"/><Relationship Id="rId20" Type="http://schemas.openxmlformats.org/officeDocument/2006/relationships/hyperlink" Target="https://tools.ietf.org/html/rfc2929" TargetMode="External"/><Relationship Id="rId29" Type="http://schemas.openxmlformats.org/officeDocument/2006/relationships/hyperlink" Target="https://github.com/ngtcp2/ngtcp2" TargetMode="External"/><Relationship Id="rId1" Type="http://schemas.openxmlformats.org/officeDocument/2006/relationships/slideLayout" Target="../slideLayouts/slideLayout121.xml"/><Relationship Id="rId6" Type="http://schemas.openxmlformats.org/officeDocument/2006/relationships/hyperlink" Target="https://medium.com/@nirosh/understanding-quic-wire-protocol-d0ff97644de7" TargetMode="External"/><Relationship Id="rId11" Type="http://schemas.openxmlformats.org/officeDocument/2006/relationships/hyperlink" Target="https://www.heise.de/newsticker/meldung/QUIC-kommt-quicker-IETF-bringt-neues-Internet-Transportprotokoll-voran-3674315.html" TargetMode="External"/><Relationship Id="rId24" Type="http://schemas.openxmlformats.org/officeDocument/2006/relationships/hyperlink" Target="https://tools.ietf.org/html/rfc2616" TargetMode="External"/><Relationship Id="rId5" Type="http://schemas.openxmlformats.org/officeDocument/2006/relationships/hyperlink" Target="https://www.net.in.tum.de/fileadmin/TUM/NET/NET-2016-09-1/NET-2016-09-1_06.pdf" TargetMode="External"/><Relationship Id="rId15" Type="http://schemas.openxmlformats.org/officeDocument/2006/relationships/hyperlink" Target="https://docs.google.com/document/d/1gY9-YNDNAB1eip-RTPbqphgySwSNSDHLq9D5Bty4FSU/edit" TargetMode="External"/><Relationship Id="rId23" Type="http://schemas.openxmlformats.org/officeDocument/2006/relationships/hyperlink" Target="https://daniel.haxx.se/blog/tag/quic/" TargetMode="External"/><Relationship Id="rId28" Type="http://schemas.openxmlformats.org/officeDocument/2006/relationships/hyperlink" Target="https://brave.com/quic-in-the-wild/" TargetMode="External"/><Relationship Id="rId10" Type="http://schemas.openxmlformats.org/officeDocument/2006/relationships/hyperlink" Target="https://de.wikipedia.org/wiki/Quick_UDP_Internet_Connections#cite_note-1" TargetMode="External"/><Relationship Id="rId19" Type="http://schemas.openxmlformats.org/officeDocument/2006/relationships/hyperlink" Target="https://tools.ietf.org/html/rfc768" TargetMode="External"/><Relationship Id="rId31" Type="http://schemas.openxmlformats.org/officeDocument/2006/relationships/hyperlink" Target="https://github.com/quicwg/wg-materials/blob/master/interim-18-06/qpack%20update%2006.18.pdf" TargetMode="External"/><Relationship Id="rId4" Type="http://schemas.openxmlformats.org/officeDocument/2006/relationships/hyperlink" Target="http://yucianga.info/?p=819" TargetMode="External"/><Relationship Id="rId9" Type="http://schemas.openxmlformats.org/officeDocument/2006/relationships/hyperlink" Target="http://www.internetworldstats.com/stats.htm" TargetMode="External"/><Relationship Id="rId14" Type="http://schemas.openxmlformats.org/officeDocument/2006/relationships/hyperlink" Target="http://www.chip.de/artikel/HTTP-2.0-Showdown-Internet-Standard-der-Zukunft-5_65511597.html" TargetMode="External"/><Relationship Id="rId22" Type="http://schemas.openxmlformats.org/officeDocument/2006/relationships/hyperlink" Target="https://blog.cloudflare.com/the-road-to-quic/" TargetMode="External"/><Relationship Id="rId27" Type="http://schemas.openxmlformats.org/officeDocument/2006/relationships/hyperlink" Target="https://github.com/google/proto-quic" TargetMode="External"/><Relationship Id="rId30" Type="http://schemas.openxmlformats.org/officeDocument/2006/relationships/hyperlink" Target="https://www.npmjs.com/package/qui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8.xml"/><Relationship Id="rId6" Type="http://schemas.openxmlformats.org/officeDocument/2006/relationships/slide" Target="slide18.xml"/><Relationship Id="rId5" Type="http://schemas.openxmlformats.org/officeDocument/2006/relationships/slide" Target="slide17.xml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8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4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5451FC5E-226E-4F43-9DE1-0C996372BE99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100811" y="2390006"/>
            <a:ext cx="11040533" cy="1196975"/>
          </a:xfrm>
        </p:spPr>
        <p:txBody>
          <a:bodyPr/>
          <a:lstStyle/>
          <a:p>
            <a:pPr marL="0" lvl="0" indent="0" algn="ctr">
              <a:buNone/>
            </a:pPr>
            <a:r>
              <a:rPr lang="de-DE" sz="3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QUICK </a:t>
            </a:r>
            <a:r>
              <a:rPr lang="de-DE" sz="3000" dirty="0">
                <a:solidFill>
                  <a:schemeClr val="tx1"/>
                </a:solidFill>
                <a:latin typeface="Arial Black" panose="020B0A04020102020204" pitchFamily="34" charset="0"/>
              </a:rPr>
              <a:t>UDP Internet Connections</a:t>
            </a:r>
            <a:r>
              <a:rPr lang="de-DE" dirty="0">
                <a:solidFill>
                  <a:schemeClr val="tx1"/>
                </a:solidFill>
                <a:latin typeface="Arial Black" panose="020B0A04020102020204" pitchFamily="34" charset="0"/>
              </a:rPr>
              <a:t/>
            </a:r>
            <a:br>
              <a:rPr lang="de-DE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endParaRPr lang="de-DE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Inhaltsplatzhalter 5"/>
          <p:cNvSpPr>
            <a:spLocks noGrp="1"/>
          </p:cNvSpPr>
          <p:nvPr>
            <p:ph sz="quarter" idx="14"/>
          </p:nvPr>
        </p:nvSpPr>
        <p:spPr>
          <a:xfrm>
            <a:off x="571500" y="1374776"/>
            <a:ext cx="11040533" cy="4464397"/>
          </a:xfrm>
        </p:spPr>
        <p:txBody>
          <a:bodyPr anchor="b"/>
          <a:lstStyle/>
          <a:p>
            <a:pPr lvl="0" algn="ctr"/>
            <a:endParaRPr lang="de-DE" dirty="0">
              <a:solidFill>
                <a:schemeClr val="tx1"/>
              </a:solidFill>
              <a:latin typeface="Arial Black" panose="020B0A04020102020204" pitchFamily="34" charset="0"/>
            </a:endParaRPr>
          </a:p>
          <a:p>
            <a:pPr marL="0" lvl="0" indent="0" algn="ctr">
              <a:buNone/>
            </a:pPr>
            <a:r>
              <a:rPr lang="de-DE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/>
            </a:r>
            <a:br>
              <a:rPr lang="de-DE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</a:br>
            <a:r>
              <a:rPr lang="de-DE" sz="2400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Nach</a:t>
            </a:r>
            <a:r>
              <a:rPr lang="de-DE" sz="2400" dirty="0">
                <a:solidFill>
                  <a:schemeClr val="tx1"/>
                </a:solidFill>
                <a:latin typeface="Bahnschrift Light" panose="020B0502040204020203" pitchFamily="34" charset="0"/>
              </a:rPr>
              <a:t> IETF Arbeitsgruppe QUIC, „könnten schon bald 70 bis 80 % des Internet-Verkehrs über das neue Transportprotokoll QUIC laufen. “</a:t>
            </a:r>
          </a:p>
          <a:p>
            <a:endParaRPr lang="de-DE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4" name="Freihand 85">
            <a:extLst>
              <a:ext uri="{FF2B5EF4-FFF2-40B4-BE49-F238E27FC236}">
                <a16:creationId xmlns="" xmlns:a16="http://schemas.microsoft.com/office/drawing/2014/main" id="{CD5E2E95-867D-48E2-A111-2F55230B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878" y="3072122"/>
            <a:ext cx="4555796" cy="13584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152000" y="831350"/>
            <a:ext cx="8675688" cy="3200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2pPr>
            <a:lvl3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3pPr>
            <a:lvl4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4pPr>
            <a:lvl5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9pPr>
          </a:lstStyle>
          <a:p>
            <a:endParaRPr lang="de-DE" sz="3000" dirty="0" smtClean="0">
              <a:latin typeface="Arial Black" panose="020B0A04020102020204" pitchFamily="34" charset="0"/>
              <a:ea typeface="+mn-ea"/>
              <a:cs typeface="+mn-cs"/>
            </a:endParaRPr>
          </a:p>
          <a:p>
            <a:r>
              <a:rPr lang="de-DE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H</a:t>
            </a:r>
            <a:r>
              <a:rPr lang="de-DE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TTP </a:t>
            </a:r>
            <a:r>
              <a:rPr lang="de-DE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+mn-ea"/>
                <a:cs typeface="+mn-cs"/>
              </a:rPr>
              <a:t>1.1</a:t>
            </a:r>
            <a:r>
              <a:rPr lang="de-DE" sz="3000" dirty="0">
                <a:latin typeface="Arial Black" panose="020B0A04020102020204" pitchFamily="34" charset="0"/>
                <a:ea typeface="+mn-ea"/>
                <a:cs typeface="+mn-cs"/>
              </a:rPr>
              <a:t/>
            </a:r>
            <a:br>
              <a:rPr lang="de-DE" sz="3000" dirty="0">
                <a:latin typeface="Arial Black" panose="020B0A04020102020204" pitchFamily="34" charset="0"/>
                <a:ea typeface="+mn-ea"/>
                <a:cs typeface="+mn-cs"/>
              </a:rPr>
            </a:br>
            <a:endParaRPr lang="de-DE" sz="3000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7" name="Freihand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167" y="1244740"/>
            <a:ext cx="644103" cy="4600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Freihand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989" y="620026"/>
            <a:ext cx="1126906" cy="127378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Rechteck 1"/>
          <p:cNvSpPr/>
          <p:nvPr/>
        </p:nvSpPr>
        <p:spPr>
          <a:xfrm>
            <a:off x="3165072" y="154532"/>
            <a:ext cx="62009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000" dirty="0">
                <a:latin typeface="Arial Black" panose="020B0A04020102020204" pitchFamily="34" charset="0"/>
              </a:rPr>
              <a:t>Hypertext Transfer Protokoll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19" y="6172128"/>
            <a:ext cx="479748" cy="479748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4391874" y="4895557"/>
            <a:ext cx="8675688" cy="199772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2pPr>
            <a:lvl3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3pPr>
            <a:lvl4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4pPr>
            <a:lvl5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9pPr>
          </a:lstStyle>
          <a:p>
            <a:endParaRPr lang="de-DE" sz="2000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4" name="Titel 1"/>
          <p:cNvSpPr txBox="1">
            <a:spLocks/>
          </p:cNvSpPr>
          <p:nvPr/>
        </p:nvSpPr>
        <p:spPr>
          <a:xfrm>
            <a:off x="5352167" y="6142725"/>
            <a:ext cx="8675688" cy="3200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2pPr>
            <a:lvl3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3pPr>
            <a:lvl4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4pPr>
            <a:lvl5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ller" pitchFamily="2" charset="0"/>
                <a:ea typeface="Arial" pitchFamily="-105" charset="0"/>
                <a:cs typeface="Arial" pitchFamily="-105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pitchFamily="-105" charset="0"/>
                <a:ea typeface="Arial" pitchFamily="-105" charset="0"/>
                <a:cs typeface="Arial" pitchFamily="-105" charset="0"/>
              </a:defRPr>
            </a:lvl9pPr>
          </a:lstStyle>
          <a:p>
            <a:r>
              <a:rPr lang="de-DE" sz="2000" dirty="0" smtClean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@</a:t>
            </a:r>
            <a:r>
              <a:rPr lang="de-DE" sz="2000" dirty="0" err="1" smtClean="0"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patrickbaeselt</a:t>
            </a:r>
            <a:endParaRPr lang="de-DE" sz="2000" dirty="0"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16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12800" y="-325900"/>
            <a:ext cx="10566400" cy="1143000"/>
          </a:xfrm>
        </p:spPr>
        <p:txBody>
          <a:bodyPr/>
          <a:lstStyle/>
          <a:p>
            <a:r>
              <a:rPr lang="de-DE" dirty="0" smtClean="0">
                <a:latin typeface="Arial Black" panose="020B0A04020102020204" pitchFamily="34" charset="0"/>
              </a:rPr>
              <a:t>Demo HTTP/2</a:t>
            </a:r>
            <a:endParaRPr lang="de-DE" dirty="0">
              <a:latin typeface="Arial Black" panose="020B0A04020102020204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3597" b="35285"/>
          <a:stretch/>
        </p:blipFill>
        <p:spPr>
          <a:xfrm>
            <a:off x="0" y="1291296"/>
            <a:ext cx="12192000" cy="4191479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427827" y="638896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https://medium.com/the-node-js-collection/node-js-can-http-2-push-b491894e1bb1</a:t>
            </a:r>
          </a:p>
        </p:txBody>
      </p:sp>
    </p:spTree>
    <p:extLst>
      <p:ext uri="{BB962C8B-B14F-4D97-AF65-F5344CB8AC3E}">
        <p14:creationId xmlns:p14="http://schemas.microsoft.com/office/powerpoint/2010/main" val="40394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5451FC5E-226E-4F43-9DE1-0C996372BE99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de-DE" sz="3000" dirty="0">
                <a:solidFill>
                  <a:schemeClr val="tx1"/>
                </a:solidFill>
                <a:latin typeface="Arial Black" panose="020B0A04020102020204" pitchFamily="34" charset="0"/>
              </a:rPr>
              <a:t>QUICK UDP Internet </a:t>
            </a:r>
            <a:r>
              <a:rPr lang="de-DE" sz="30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Connections</a:t>
            </a:r>
            <a:endParaRPr lang="de-DE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Freihand 85">
            <a:extLst>
              <a:ext uri="{FF2B5EF4-FFF2-40B4-BE49-F238E27FC236}">
                <a16:creationId xmlns="" xmlns:a16="http://schemas.microsoft.com/office/drawing/2014/main" id="{CD5E2E95-867D-48E2-A111-2F55230B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79" y="2088543"/>
            <a:ext cx="4555796" cy="13584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418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/>
              <a:t>Agenda QUIC</a:t>
            </a:r>
            <a:endParaRPr lang="de-DE" sz="3000" dirty="0"/>
          </a:p>
        </p:txBody>
      </p:sp>
      <p:sp>
        <p:nvSpPr>
          <p:cNvPr id="3" name="Inhaltsplatzhalter 14">
            <a:extLst>
              <a:ext uri="{FF2B5EF4-FFF2-40B4-BE49-F238E27FC236}">
                <a16:creationId xmlns="" xmlns:a16="http://schemas.microsoft.com/office/drawing/2014/main" id="{DEDF197A-F557-4BCA-8822-A2D029C70436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500" y="914400"/>
            <a:ext cx="11040533" cy="5214939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Relevanz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Vorbetrachtung</a:t>
            </a:r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Ziele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Allgemeines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Struktur Elemente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Protokoll-Betrachtung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Sitzungsteuerung </a:t>
            </a:r>
            <a:r>
              <a:rPr lang="de-DE" sz="2400" dirty="0"/>
              <a:t>u </a:t>
            </a:r>
            <a:r>
              <a:rPr lang="de-DE" sz="2400" dirty="0" smtClean="0"/>
              <a:t>Verschlüsselung</a:t>
            </a:r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Multiplexing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Forward </a:t>
            </a:r>
            <a:r>
              <a:rPr lang="de-DE" sz="2400" dirty="0"/>
              <a:t>Error </a:t>
            </a:r>
            <a:r>
              <a:rPr lang="de-DE" sz="2400" dirty="0" smtClean="0"/>
              <a:t>Korrektion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Connection </a:t>
            </a:r>
            <a:r>
              <a:rPr lang="de-DE" sz="2400" dirty="0"/>
              <a:t>Migration</a:t>
            </a:r>
          </a:p>
          <a:p>
            <a:pPr marL="342900" indent="-342900">
              <a:lnSpc>
                <a:spcPct val="150000"/>
              </a:lnSpc>
              <a:buChar char="•"/>
            </a:pPr>
            <a:endParaRPr lang="de-DE" sz="2400" dirty="0"/>
          </a:p>
        </p:txBody>
      </p:sp>
      <p:pic>
        <p:nvPicPr>
          <p:cNvPr id="7" name="Freihand 8">
            <a:extLst>
              <a:ext uri="{FF2B5EF4-FFF2-40B4-BE49-F238E27FC236}">
                <a16:creationId xmlns="" xmlns:a16="http://schemas.microsoft.com/office/drawing/2014/main" id="{C00D6589-4273-4C9D-9A34-8EBE96F6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42" y="293714"/>
            <a:ext cx="3195151" cy="634649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Rechteck 11"/>
          <p:cNvSpPr/>
          <p:nvPr/>
        </p:nvSpPr>
        <p:spPr>
          <a:xfrm>
            <a:off x="2933315" y="6270875"/>
            <a:ext cx="3735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Wer Daten/Charts mag -&gt; </a:t>
            </a:r>
            <a:r>
              <a:rPr lang="de-DE" dirty="0" smtClean="0">
                <a:hlinkClick r:id="rId4"/>
              </a:rPr>
              <a:t>https</a:t>
            </a:r>
            <a:r>
              <a:rPr lang="de-DE" dirty="0">
                <a:hlinkClick r:id="rId4"/>
              </a:rPr>
              <a:t>://netray.io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99373" y="6243847"/>
            <a:ext cx="6660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https://www.shodan.io/search?query=quic+protocol+versions</a:t>
            </a: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" t="8642" r="41347" b="4581"/>
          <a:stretch/>
        </p:blipFill>
        <p:spPr>
          <a:xfrm>
            <a:off x="6276888" y="776612"/>
            <a:ext cx="5040282" cy="514528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" t="8520" r="42255" b="7010"/>
          <a:stretch/>
        </p:blipFill>
        <p:spPr>
          <a:xfrm>
            <a:off x="1045354" y="776612"/>
            <a:ext cx="5076068" cy="514528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6389" y="509395"/>
            <a:ext cx="9905996" cy="1904996"/>
          </a:xfrm>
        </p:spPr>
        <p:txBody>
          <a:bodyPr/>
          <a:lstStyle/>
          <a:p>
            <a:r>
              <a:rPr lang="de-DE" dirty="0" smtClean="0"/>
              <a:t>Aktuell (g)QUIC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66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38"/>
          <a:stretch/>
        </p:blipFill>
        <p:spPr>
          <a:xfrm>
            <a:off x="7560023" y="244476"/>
            <a:ext cx="4052010" cy="597852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Ziele der IETF WG „QUIC“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Beschleunigung des Datenverkehrs</a:t>
            </a:r>
            <a:endParaRPr lang="de-DE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Multiplexing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Roaming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Link-Aggregation</a:t>
            </a:r>
            <a:endParaRPr lang="de-DE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Eigenes </a:t>
            </a:r>
            <a:r>
              <a:rPr lang="de-DE" sz="2400" dirty="0" smtClean="0"/>
              <a:t>Schlüssel Management</a:t>
            </a:r>
            <a:endParaRPr lang="de-DE" sz="24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Integrierte </a:t>
            </a:r>
            <a:r>
              <a:rPr lang="de-DE" sz="2400" dirty="0" smtClean="0"/>
              <a:t>Verschlüsselung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25424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/>
              <a:t>Allgemein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EF3D8789-452C-48C5-8164-DFEF5A4D95E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/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Neuester Entwurf 22.05.2018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Transportprotokoll</a:t>
            </a:r>
            <a:r>
              <a:rPr lang="de-DE" sz="2400" dirty="0"/>
              <a:t>, welches auf UDP aufsetzt.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Schreibt Verschlüsselung (TLS 1.3) vor.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Nutzt Mechanismen von TCP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Muss von Anwendung unterstützt werden. </a:t>
            </a:r>
          </a:p>
          <a:p>
            <a:pPr>
              <a:lnSpc>
                <a:spcPct val="150000"/>
              </a:lnSpc>
            </a:pPr>
            <a:endParaRPr lang="de-DE" sz="2400" dirty="0"/>
          </a:p>
          <a:p>
            <a:pPr marL="342900" indent="-342900">
              <a:lnSpc>
                <a:spcPct val="150000"/>
              </a:lnSpc>
              <a:buChar char="•"/>
            </a:pPr>
            <a:endParaRPr lang="de-DE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>
                <a:latin typeface="Arial Black" panose="020B0A04020102020204" pitchFamily="34" charset="0"/>
              </a:rPr>
              <a:t>TCP+TLS+HTTP/2               </a:t>
            </a:r>
            <a:r>
              <a:rPr lang="de-DE" sz="3000" dirty="0">
                <a:latin typeface="Arial Black" panose="020B0A04020102020204" pitchFamily="34" charset="0"/>
              </a:rPr>
              <a:t>UDP+QUIC+HTTP/2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231C728-A7A5-4618-A7FB-FD606E36B061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501" y="1112540"/>
            <a:ext cx="5429251" cy="4140498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</a:t>
            </a:r>
            <a:r>
              <a:rPr lang="de-DE" sz="2400" dirty="0" err="1"/>
              <a:t>Initialer</a:t>
            </a:r>
            <a:r>
              <a:rPr lang="de-DE" sz="2400" dirty="0"/>
              <a:t> 3 Wege Handschlag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TCP und HTTP/1.1 + TLS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</a:t>
            </a:r>
            <a:r>
              <a:rPr lang="de-DE" sz="2400" dirty="0" smtClean="0"/>
              <a:t>HTTP/2</a:t>
            </a:r>
            <a:endParaRPr lang="de-DE" sz="2400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5"/>
          </p:nvPr>
        </p:nvSpPr>
        <p:spPr>
          <a:xfrm>
            <a:off x="6182783" y="1112540"/>
            <a:ext cx="5417468" cy="4140498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Reduzieren der  Latenz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Vertraulichkeit wird erhöht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</a:t>
            </a:r>
            <a:r>
              <a:rPr lang="de-DE" sz="2400" dirty="0" err="1"/>
              <a:t>HoL</a:t>
            </a:r>
            <a:r>
              <a:rPr lang="de-DE" sz="2400" dirty="0"/>
              <a:t> </a:t>
            </a:r>
            <a:r>
              <a:rPr lang="de-DE" sz="2400" dirty="0" err="1"/>
              <a:t>Blocking</a:t>
            </a:r>
            <a:r>
              <a:rPr lang="de-DE" sz="2400" dirty="0"/>
              <a:t> entfällt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Fehlerkorrektur (Robustheit)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Connection Migration </a:t>
            </a:r>
          </a:p>
        </p:txBody>
      </p:sp>
      <p:pic>
        <p:nvPicPr>
          <p:cNvPr id="6" name="Grafik 5" descr="Ein Bild, das Screenshot enthält.&#10;&#10;Mit hoher Zuverlässigkeit generierte Beschreibung">
            <a:extLst>
              <a:ext uri="{FF2B5EF4-FFF2-40B4-BE49-F238E27FC236}">
                <a16:creationId xmlns="" xmlns:a16="http://schemas.microsoft.com/office/drawing/2014/main" id="{D4E5976B-B55A-4B0F-95CB-587E581AA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53" y="4241800"/>
            <a:ext cx="5614443" cy="24451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000" dirty="0"/>
              <a:t>Transport Schicht Mechanismen in QUIC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A76AAAD-6CDB-42E8-BBED-D15368790012}"/>
              </a:ext>
            </a:extLst>
          </p:cNvPr>
          <p:cNvSpPr txBox="1">
            <a:spLocks noGrp="1"/>
          </p:cNvSpPr>
          <p:nvPr>
            <p:ph sz="quarter" idx="14"/>
          </p:nvPr>
        </p:nvSpPr>
        <p:spPr/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Bestätigungen (ACK) vergleichbar mit TCP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Überlaststeuerung mit TCP </a:t>
            </a:r>
            <a:r>
              <a:rPr lang="de-DE" sz="2400" dirty="0" err="1"/>
              <a:t>cubic</a:t>
            </a:r>
            <a:r>
              <a:rPr lang="de-DE" sz="2400" dirty="0"/>
              <a:t>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Fehlerkorrektur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</a:t>
            </a:r>
            <a:r>
              <a:rPr lang="de-DE" sz="2400" dirty="0" err="1"/>
              <a:t>Retransmission</a:t>
            </a:r>
            <a:r>
              <a:rPr lang="de-DE" sz="2400" dirty="0"/>
              <a:t> </a:t>
            </a:r>
            <a:r>
              <a:rPr lang="de-DE" sz="2400" dirty="0" err="1"/>
              <a:t>timer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Fast </a:t>
            </a:r>
            <a:r>
              <a:rPr lang="de-DE" sz="2400" dirty="0" err="1"/>
              <a:t>retransmit</a:t>
            </a:r>
            <a:endParaRPr lang="de-DE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/>
              <a:t>Header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242D2B1-2494-4961-AAD2-8F60297D85BD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499" y="1141344"/>
            <a:ext cx="11040533" cy="4716463"/>
          </a:xfrm>
        </p:spPr>
        <p:txBody>
          <a:bodyPr>
            <a:normAutofit fontScale="25000" lnSpcReduction="20000"/>
          </a:bodyPr>
          <a:lstStyle/>
          <a:p>
            <a:pPr marL="571500" lvl="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 smtClean="0"/>
              <a:t>Paket Typen</a:t>
            </a:r>
          </a:p>
          <a:p>
            <a:pPr marL="371475" lvl="1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 smtClean="0"/>
              <a:t>Initial</a:t>
            </a:r>
            <a:r>
              <a:rPr lang="de-DE" sz="9600" dirty="0"/>
              <a:t>, </a:t>
            </a:r>
            <a:r>
              <a:rPr lang="de-DE" sz="9600" dirty="0" err="1"/>
              <a:t>retry</a:t>
            </a:r>
            <a:r>
              <a:rPr lang="de-DE" sz="9600" dirty="0"/>
              <a:t>, Handshake, </a:t>
            </a:r>
            <a:endParaRPr lang="de-DE" sz="9600" dirty="0" smtClean="0"/>
          </a:p>
          <a:p>
            <a:pPr marL="371475" lvl="1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 smtClean="0"/>
              <a:t>0-RTT </a:t>
            </a:r>
            <a:r>
              <a:rPr lang="de-DE" sz="9600" dirty="0" err="1"/>
              <a:t>Protected</a:t>
            </a:r>
            <a:endParaRPr lang="de-DE" sz="9600" dirty="0"/>
          </a:p>
          <a:p>
            <a:pPr marL="571500" lvl="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/>
              <a:t>Connection ID</a:t>
            </a:r>
          </a:p>
          <a:p>
            <a:pPr marL="571500" lvl="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/>
              <a:t>Version </a:t>
            </a:r>
            <a:r>
              <a:rPr lang="de-DE" sz="9600" dirty="0" err="1"/>
              <a:t>Negotiation</a:t>
            </a:r>
            <a:endParaRPr lang="de-DE" sz="9600" dirty="0"/>
          </a:p>
          <a:p>
            <a:pPr marL="571500" lvl="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/>
              <a:t>Paket Nummer</a:t>
            </a:r>
          </a:p>
          <a:p>
            <a:pPr marL="571500" lvl="0" indent="-5715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9600" dirty="0"/>
              <a:t>Short Header für </a:t>
            </a:r>
            <a:r>
              <a:rPr lang="de-DE" sz="9600" dirty="0" smtClean="0"/>
              <a:t/>
            </a:r>
            <a:br>
              <a:rPr lang="de-DE" sz="9600" dirty="0" smtClean="0"/>
            </a:br>
            <a:r>
              <a:rPr lang="de-DE" sz="9600" dirty="0" err="1" smtClean="0"/>
              <a:t>SubSequent</a:t>
            </a:r>
            <a:r>
              <a:rPr lang="de-DE" sz="9600" dirty="0" smtClean="0"/>
              <a:t> </a:t>
            </a:r>
            <a:r>
              <a:rPr lang="de-DE" sz="9600" dirty="0"/>
              <a:t>Con.</a:t>
            </a:r>
          </a:p>
          <a:p>
            <a:pPr lvl="0">
              <a:lnSpc>
                <a:spcPct val="170000"/>
              </a:lnSpc>
            </a:pPr>
            <a:endParaRPr lang="de-DE" dirty="0"/>
          </a:p>
          <a:p>
            <a:pPr lvl="0">
              <a:lnSpc>
                <a:spcPct val="170000"/>
              </a:lnSpc>
            </a:pPr>
            <a:endParaRPr lang="de-DE" dirty="0"/>
          </a:p>
        </p:txBody>
      </p:sp>
      <p:pic>
        <p:nvPicPr>
          <p:cNvPr id="4" name="Inhaltsplatzhalter 4" descr="Bildschirmausschnitt">
            <a:extLst>
              <a:ext uri="{FF2B5EF4-FFF2-40B4-BE49-F238E27FC236}">
                <a16:creationId xmlns="" xmlns:a16="http://schemas.microsoft.com/office/drawing/2014/main" id="{8DB0323B-56B0-4F53-8143-A468CCC9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3816"/>
            <a:ext cx="6054985" cy="31580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4" descr="Bildschirmausschnitt">
            <a:extLst>
              <a:ext uri="{FF2B5EF4-FFF2-40B4-BE49-F238E27FC236}">
                <a16:creationId xmlns="" xmlns:a16="http://schemas.microsoft.com/office/drawing/2014/main" id="{04349E82-D42E-4F3C-B8EB-E69B5BCA0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3434354"/>
            <a:ext cx="6054985" cy="2446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>
                <a:latin typeface="Arial Black" panose="020B0A04020102020204" pitchFamily="34" charset="0"/>
              </a:rPr>
              <a:t>QUIC Frame Typen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A133B29F-D83E-4FAC-AC19-07E18C9908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1501" y="1104900"/>
            <a:ext cx="5429251" cy="50244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PADDING</a:t>
            </a:r>
            <a:endParaRPr lang="de-DE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RST STREAM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CONNECTION CLOSE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GOAWAY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WINDOW UPDATE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BLOCKED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STOP WAITING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PING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="" xmlns:a16="http://schemas.microsoft.com/office/drawing/2014/main" id="{C6238B6E-ECA0-435B-B923-399985C4D40A}"/>
              </a:ext>
            </a:extLst>
          </p:cNvPr>
          <p:cNvSpPr txBox="1">
            <a:spLocks/>
          </p:cNvSpPr>
          <p:nvPr/>
        </p:nvSpPr>
        <p:spPr>
          <a:xfrm>
            <a:off x="6329096" y="1104900"/>
            <a:ext cx="4954592" cy="431800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fontAlgn="ctr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rgbClr val="918472"/>
              </a:buClr>
              <a:buSzPct val="130000"/>
              <a:buFont typeface="Arial" charset="0"/>
              <a:tabLst>
                <a:tab pos="142875" algn="l"/>
                <a:tab pos="287338" algn="l"/>
                <a:tab pos="431800" algn="l"/>
              </a:tabLst>
              <a:defRPr sz="2400" b="1"/>
            </a:lvl1pPr>
            <a:lvl2pPr marL="142875" lvl="1" indent="-142875" font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918472"/>
              </a:buClr>
              <a:buSzPct val="85000"/>
              <a:buFont typeface="Arial" charset="0"/>
              <a:buChar char="•"/>
              <a:tabLst>
                <a:tab pos="142875" algn="l"/>
                <a:tab pos="287338" algn="l"/>
                <a:tab pos="431800" algn="l"/>
              </a:tabLst>
              <a:defRPr sz="2400"/>
            </a:lvl2pPr>
            <a:lvl3pPr marL="503238" indent="411163" fontAlgn="base">
              <a:lnSpc>
                <a:spcPct val="250000"/>
              </a:lnSpc>
              <a:spcBef>
                <a:spcPts val="300"/>
              </a:spcBef>
              <a:spcAft>
                <a:spcPct val="0"/>
              </a:spcAft>
              <a:buClr>
                <a:srgbClr val="918472"/>
              </a:buClr>
              <a:buSzPct val="85000"/>
              <a:tabLst>
                <a:tab pos="142875" algn="l"/>
                <a:tab pos="287338" algn="l"/>
                <a:tab pos="431800" algn="l"/>
              </a:tabLst>
              <a:defRPr sz="1400"/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200">
                <a:solidFill>
                  <a:schemeClr val="hlink"/>
                </a:solidFill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200">
                <a:solidFill>
                  <a:schemeClr val="hlink"/>
                </a:solidFill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600">
                <a:solidFill>
                  <a:schemeClr val="hlink"/>
                </a:solidFill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600">
                <a:solidFill>
                  <a:schemeClr val="hlink"/>
                </a:solidFill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600">
                <a:solidFill>
                  <a:schemeClr val="hlink"/>
                </a:solidFill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udi Type" pitchFamily="34" charset="0"/>
              <a:buChar char="►"/>
              <a:defRPr sz="1600">
                <a:solidFill>
                  <a:schemeClr val="hlink"/>
                </a:solidFill>
              </a:defRPr>
            </a:lvl9pPr>
          </a:lstStyle>
          <a:p>
            <a:pPr marL="0" indent="0"/>
            <a:r>
              <a:rPr lang="en-US" dirty="0"/>
              <a:t>Special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Stream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Congestion Feedback</a:t>
            </a:r>
          </a:p>
        </p:txBody>
      </p:sp>
    </p:spTree>
    <p:extLst>
      <p:ext uri="{BB962C8B-B14F-4D97-AF65-F5344CB8AC3E}">
        <p14:creationId xmlns:p14="http://schemas.microsoft.com/office/powerpoint/2010/main" val="36810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/>
              <a:t>Agenda HTTP/2</a:t>
            </a:r>
            <a:endParaRPr lang="de-DE" sz="3000" dirty="0"/>
          </a:p>
        </p:txBody>
      </p:sp>
      <p:sp>
        <p:nvSpPr>
          <p:cNvPr id="3" name="Inhaltsplatzhalter 14">
            <a:extLst>
              <a:ext uri="{FF2B5EF4-FFF2-40B4-BE49-F238E27FC236}">
                <a16:creationId xmlns="" xmlns:a16="http://schemas.microsoft.com/office/drawing/2014/main" id="{DEDF197A-F557-4BCA-8822-A2D029C70436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500" y="914400"/>
            <a:ext cx="11040533" cy="5214939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 Einordnung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 Vorbetrachtung</a:t>
            </a:r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Ziele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Allgemeines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/>
              <a:t>Neue Features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Protokoll-Betrachtung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Frames</a:t>
            </a:r>
          </a:p>
          <a:p>
            <a:pPr marL="630900" lvl="1" indent="-342900">
              <a:lnSpc>
                <a:spcPct val="100000"/>
              </a:lnSpc>
            </a:pPr>
            <a:r>
              <a:rPr lang="de-DE" sz="2400" dirty="0" err="1" smtClean="0"/>
              <a:t>Steams</a:t>
            </a:r>
            <a:r>
              <a:rPr lang="de-DE" sz="2400" dirty="0"/>
              <a:t> </a:t>
            </a:r>
            <a:r>
              <a:rPr lang="de-DE" sz="2400" dirty="0" smtClean="0"/>
              <a:t>(Multiplexing)</a:t>
            </a:r>
            <a:endParaRPr lang="de-DE" sz="2400" dirty="0"/>
          </a:p>
          <a:p>
            <a:pPr marL="630900" lvl="1" indent="-342900">
              <a:lnSpc>
                <a:spcPct val="100000"/>
              </a:lnSpc>
            </a:pPr>
            <a:r>
              <a:rPr lang="de-DE" sz="2400" dirty="0" smtClean="0"/>
              <a:t>Header Kompression</a:t>
            </a:r>
            <a:endParaRPr lang="de-DE" sz="2400" dirty="0"/>
          </a:p>
        </p:txBody>
      </p:sp>
      <p:pic>
        <p:nvPicPr>
          <p:cNvPr id="7" name="Freihand 8">
            <a:extLst>
              <a:ext uri="{FF2B5EF4-FFF2-40B4-BE49-F238E27FC236}">
                <a16:creationId xmlns="" xmlns:a16="http://schemas.microsoft.com/office/drawing/2014/main" id="{C00D6589-4273-4C9D-9A34-8EBE96F6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42" y="293714"/>
            <a:ext cx="3195151" cy="634649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99549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/>
              <a:t>QUIC Struktur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4185671D-F3F7-4D25-919C-3E24E13AB426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501" y="1412876"/>
            <a:ext cx="6362700" cy="5445124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Daten in Streams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Streams aus Frames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Packet mir Frames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QUIC in UDP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1AED31F7-A865-43D7-A125-DE59B853C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090574"/>
            <a:ext cx="6925733" cy="481537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2DDBC31F-5014-4DED-A349-E359D70B2510}"/>
              </a:ext>
            </a:extLst>
          </p:cNvPr>
          <p:cNvSpPr/>
          <p:nvPr/>
        </p:nvSpPr>
        <p:spPr>
          <a:xfrm>
            <a:off x="10101383" y="5905953"/>
            <a:ext cx="13773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http://yucianga.info/?p=819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="" xmlns:a16="http://schemas.microsoft.com/office/drawing/2014/main" id="{C2DA17FD-FFD2-44A7-8ECD-A0F5E6A8919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901699"/>
          </a:xfrm>
          <a:noFill/>
        </p:spPr>
        <p:txBody>
          <a:bodyPr/>
          <a:lstStyle/>
          <a:p>
            <a:pPr marL="0" indent="0">
              <a:buNone/>
            </a:pPr>
            <a:r>
              <a:rPr lang="de-DE" sz="3000" dirty="0"/>
              <a:t>Sitzungssteuerung und </a:t>
            </a:r>
            <a:r>
              <a:rPr lang="de-DE" sz="3000" dirty="0" smtClean="0"/>
              <a:t>Verschlüsselung vor QUIC</a:t>
            </a:r>
            <a:endParaRPr lang="de-DE" sz="3000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8" b="9257"/>
          <a:stretch/>
        </p:blipFill>
        <p:spPr>
          <a:xfrm>
            <a:off x="704850" y="1244600"/>
            <a:ext cx="10198894" cy="4648200"/>
          </a:xfrm>
        </p:spPr>
      </p:pic>
      <p:sp>
        <p:nvSpPr>
          <p:cNvPr id="5" name="Rechteck 4"/>
          <p:cNvSpPr/>
          <p:nvPr/>
        </p:nvSpPr>
        <p:spPr>
          <a:xfrm>
            <a:off x="8016788" y="589280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https://medium.com/@qratorlabs/past-threats-future-protocols-cc960515399b</a:t>
            </a:r>
          </a:p>
        </p:txBody>
      </p:sp>
    </p:spTree>
    <p:extLst>
      <p:ext uri="{BB962C8B-B14F-4D97-AF65-F5344CB8AC3E}">
        <p14:creationId xmlns:p14="http://schemas.microsoft.com/office/powerpoint/2010/main" val="7875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="" xmlns:a16="http://schemas.microsoft.com/office/drawing/2014/main" id="{E799791F-8CD9-4ADF-9AE3-CB6339F97AE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24330" r="8255" b="-986"/>
          <a:stretch/>
        </p:blipFill>
        <p:spPr>
          <a:xfrm>
            <a:off x="4191000" y="1143000"/>
            <a:ext cx="6991350" cy="4803322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/>
              <a:t>Sitzungssteuerung und Verschlüsselung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BCD9C6EE-7454-485D-BBDC-8A3370653301}"/>
              </a:ext>
            </a:extLst>
          </p:cNvPr>
          <p:cNvSpPr txBox="1">
            <a:spLocks noGrp="1"/>
          </p:cNvSpPr>
          <p:nvPr>
            <p:ph sz="quarter" idx="14"/>
          </p:nvPr>
        </p:nvSpPr>
        <p:spPr/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Verbindungsaufbau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Verschlüsselung 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 Handshake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Verbindungsabbau</a:t>
            </a:r>
          </a:p>
        </p:txBody>
      </p:sp>
      <p:sp>
        <p:nvSpPr>
          <p:cNvPr id="7" name="Rechteck 6"/>
          <p:cNvSpPr/>
          <p:nvPr/>
        </p:nvSpPr>
        <p:spPr>
          <a:xfrm>
            <a:off x="6635750" y="591480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https://www.slideshare.net/StephenKing/cleaning-up-the-dirt-of-the-nineties-how-new-protocols-are-modernizing-the-web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/>
              <a:t>Multiplexing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="" xmlns:a16="http://schemas.microsoft.com/office/drawing/2014/main" id="{EB640D4D-1857-405A-BF8C-94CCF1ACC4D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QUIC Connection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QUIC Pakete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QUIC Frames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QUIC Streams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 </a:t>
            </a:r>
            <a:r>
              <a:rPr lang="de-DE" sz="2400" dirty="0" smtClean="0"/>
              <a:t>QPACK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Kein </a:t>
            </a:r>
            <a:r>
              <a:rPr lang="de-DE" sz="2400" dirty="0" err="1"/>
              <a:t>HoL</a:t>
            </a:r>
            <a:r>
              <a:rPr lang="de-DE" sz="2400" dirty="0"/>
              <a:t> </a:t>
            </a:r>
            <a:r>
              <a:rPr lang="de-DE" sz="2400" dirty="0" err="1" smtClean="0"/>
              <a:t>Blocking</a:t>
            </a:r>
            <a:r>
              <a:rPr lang="de-DE" sz="2400" dirty="0" smtClean="0"/>
              <a:t> trotz Multipfad und Multiplex </a:t>
            </a:r>
            <a:endParaRPr lang="de-DE" sz="2400" dirty="0"/>
          </a:p>
        </p:txBody>
      </p:sp>
      <p:pic>
        <p:nvPicPr>
          <p:cNvPr id="6" name="Grafik 5" descr="Ein Bild, das Objekt enthält.&#10;&#10;Mit hoher Zuverlässigkeit generierte Beschreibung">
            <a:extLst>
              <a:ext uri="{FF2B5EF4-FFF2-40B4-BE49-F238E27FC236}">
                <a16:creationId xmlns="" xmlns:a16="http://schemas.microsoft.com/office/drawing/2014/main" id="{EFA4C968-6C12-43E3-A806-D2C85E78F9D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" r="5262"/>
          <a:stretch/>
        </p:blipFill>
        <p:spPr>
          <a:xfrm>
            <a:off x="3448050" y="1652816"/>
            <a:ext cx="7848600" cy="27472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="" xmlns:a16="http://schemas.microsoft.com/office/drawing/2014/main" id="{B16548DF-2465-4E81-86E7-1C504224AC6C}"/>
              </a:ext>
            </a:extLst>
          </p:cNvPr>
          <p:cNvSpPr/>
          <p:nvPr/>
        </p:nvSpPr>
        <p:spPr>
          <a:xfrm>
            <a:off x="8869375" y="440003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https://ma.ttias.be/googles-quic-protocol-moving-web-tcp-udp/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000" dirty="0"/>
              <a:t>Forward Error Correction (FEC) </a:t>
            </a:r>
            <a:endParaRPr lang="de-DE" sz="3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C9B1C65-9CE5-4011-9C1A-B154E15E99E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RAID 5 auf Netzverkehr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XOR über eine </a:t>
            </a:r>
            <a:br>
              <a:rPr lang="de-DE" sz="2400" dirty="0"/>
            </a:br>
            <a:r>
              <a:rPr lang="de-DE" sz="2400" dirty="0"/>
              <a:t>FEC-Gruppe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Paritätspaket wird übertragen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/>
              <a:t>1 Fehler kann korrigiert </a:t>
            </a:r>
            <a:r>
              <a:rPr lang="de-DE" sz="2400" dirty="0" smtClean="0"/>
              <a:t>werde</a:t>
            </a:r>
            <a:br>
              <a:rPr lang="de-DE" sz="2400" dirty="0" smtClean="0"/>
            </a:br>
            <a:endParaRPr lang="de-DE" sz="2400" dirty="0" smtClean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Schachstelle </a:t>
            </a:r>
            <a:r>
              <a:rPr lang="de-DE" sz="2400" dirty="0" err="1" smtClean="0"/>
              <a:t>Fake</a:t>
            </a:r>
            <a:r>
              <a:rPr lang="de-DE" sz="2400" dirty="0" smtClean="0"/>
              <a:t> Packet </a:t>
            </a:r>
            <a:r>
              <a:rPr lang="de-DE" sz="2400" dirty="0" err="1" smtClean="0"/>
              <a:t>Injection</a:t>
            </a:r>
            <a:endParaRPr lang="de-DE" sz="2400" dirty="0"/>
          </a:p>
        </p:txBody>
      </p:sp>
      <p:pic>
        <p:nvPicPr>
          <p:cNvPr id="6" name="Grafik 5" descr="Ein Bild, das Uhr, Objekt enthält.&#10;&#10;Mit hoher Zuverlässigkeit generierte Beschreibung">
            <a:extLst>
              <a:ext uri="{FF2B5EF4-FFF2-40B4-BE49-F238E27FC236}">
                <a16:creationId xmlns="" xmlns:a16="http://schemas.microsoft.com/office/drawing/2014/main" id="{06C51481-A29A-4D35-BA60-683B2438E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665" y="1728789"/>
            <a:ext cx="6662835" cy="263154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5BA128AE-7A2A-47B4-9566-81C4A32234D7}"/>
              </a:ext>
            </a:extLst>
          </p:cNvPr>
          <p:cNvSpPr/>
          <p:nvPr/>
        </p:nvSpPr>
        <p:spPr>
          <a:xfrm>
            <a:off x="7315373" y="436032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http://slides.com/ipeychev/http-2-0-and-quic-protocols-of-the-near-future-and-why-they-re-important#/24</a:t>
            </a:r>
          </a:p>
        </p:txBody>
      </p:sp>
    </p:spTree>
    <p:extLst>
      <p:ext uri="{BB962C8B-B14F-4D97-AF65-F5344CB8AC3E}">
        <p14:creationId xmlns:p14="http://schemas.microsoft.com/office/powerpoint/2010/main" val="39226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000" dirty="0"/>
              <a:t>Connection Migration </a:t>
            </a:r>
            <a:r>
              <a:rPr lang="de-DE" sz="3000" dirty="0"/>
              <a:t/>
            </a:r>
            <a:br>
              <a:rPr lang="de-DE" sz="3000" dirty="0"/>
            </a:br>
            <a:endParaRPr lang="de-DE" sz="3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C9B1C65-9CE5-4011-9C1A-B154E15E99E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Verbindung </a:t>
            </a:r>
            <a:r>
              <a:rPr lang="de-DE" sz="2400" dirty="0"/>
              <a:t>wird an 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ein CID </a:t>
            </a:r>
            <a:r>
              <a:rPr lang="de-DE" sz="2400" dirty="0"/>
              <a:t>gebunden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64 Bit Connection 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Auch wenn sich </a:t>
            </a:r>
            <a:r>
              <a:rPr lang="de-DE" sz="2400" dirty="0" smtClean="0"/>
              <a:t>Netz-</a:t>
            </a:r>
            <a:br>
              <a:rPr lang="de-DE" sz="2400" dirty="0" smtClean="0"/>
            </a:br>
            <a:r>
              <a:rPr lang="de-DE" sz="2400" dirty="0" smtClean="0"/>
              <a:t>Zugang </a:t>
            </a:r>
            <a:r>
              <a:rPr lang="de-DE" sz="2400" dirty="0"/>
              <a:t>ändert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 smtClean="0"/>
              <a:t>Middel</a:t>
            </a:r>
            <a:r>
              <a:rPr lang="de-DE" sz="2400" dirty="0" smtClean="0"/>
              <a:t> Box Probleme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Link Aggregation </a:t>
            </a:r>
            <a:endParaRPr lang="de-DE" sz="2400" dirty="0"/>
          </a:p>
        </p:txBody>
      </p:sp>
      <p:pic>
        <p:nvPicPr>
          <p:cNvPr id="5" name="Grafik 4" descr="Ein Bild, das hängend, Wand, Objekt, Himmel enthält.&#10;&#10;Mit hoher Zuverlässigkeit generierte Beschreibung">
            <a:extLst>
              <a:ext uri="{FF2B5EF4-FFF2-40B4-BE49-F238E27FC236}">
                <a16:creationId xmlns="" xmlns:a16="http://schemas.microsoft.com/office/drawing/2014/main" id="{EA17C59D-D504-4BF6-8BAA-10FB27819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10" y="1689100"/>
            <a:ext cx="7240990" cy="379731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F23BFBEC-A834-46D1-950E-111AE94E4AAC}"/>
              </a:ext>
            </a:extLst>
          </p:cNvPr>
          <p:cNvSpPr/>
          <p:nvPr/>
        </p:nvSpPr>
        <p:spPr>
          <a:xfrm>
            <a:off x="8946370" y="539138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/>
              <a:t>https://ma.ttias.be/googles-quic-protocol-moving-web-tcp-udp/</a:t>
            </a:r>
          </a:p>
        </p:txBody>
      </p:sp>
    </p:spTree>
    <p:extLst>
      <p:ext uri="{BB962C8B-B14F-4D97-AF65-F5344CB8AC3E}">
        <p14:creationId xmlns:p14="http://schemas.microsoft.com/office/powerpoint/2010/main" val="12136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953" t="6737" b="25898"/>
          <a:stretch/>
        </p:blipFill>
        <p:spPr>
          <a:xfrm>
            <a:off x="20608" y="990968"/>
            <a:ext cx="11939307" cy="4567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027733" y="6287830"/>
            <a:ext cx="5472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https://www.youtube.com/watch?v=s9wRcR5NtV0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t="53202" r="21297" b="32582"/>
          <a:stretch/>
        </p:blipFill>
        <p:spPr>
          <a:xfrm>
            <a:off x="-1666876" y="4850706"/>
            <a:ext cx="13934683" cy="141576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5"/>
          <a:srcRect l="44267" t="7066" b="9734"/>
          <a:stretch/>
        </p:blipFill>
        <p:spPr>
          <a:xfrm>
            <a:off x="5654339" y="-147277"/>
            <a:ext cx="6513865" cy="5469776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0608" y="1451137"/>
            <a:ext cx="3268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chrome://net-internals/#quic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1846053" y="3726611"/>
            <a:ext cx="2035834" cy="500332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SzTx/>
              <a:buFont typeface="Audi Type" pitchFamily="34" charset="0"/>
              <a:buNone/>
              <a:tabLst/>
            </a:pPr>
            <a:endParaRPr kumimoji="0" lang="de-DE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5" charset="0"/>
              <a:ea typeface="Arial" pitchFamily="-105" charset="0"/>
              <a:cs typeface="Arial" pitchFamily="-105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34504" y="3766930"/>
            <a:ext cx="3226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chrome://flags/#enable-quic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7061" y="-242713"/>
            <a:ext cx="10566400" cy="1143000"/>
          </a:xfrm>
        </p:spPr>
        <p:txBody>
          <a:bodyPr/>
          <a:lstStyle/>
          <a:p>
            <a:r>
              <a:rPr lang="de-DE" dirty="0" smtClean="0">
                <a:latin typeface="Aller Display" panose="020B0503040302020203" pitchFamily="34" charset="0"/>
              </a:rPr>
              <a:t>Demo QUIC</a:t>
            </a:r>
            <a:endParaRPr lang="de-DE" dirty="0">
              <a:latin typeface="Aller Display" panose="020B050304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6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5E5C60F-4BDC-459A-9EE2-CF4D3E68A68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 anchorCtr="1"/>
          <a:lstStyle/>
          <a:p>
            <a:pPr lvl="0" algn="ctr"/>
            <a:r>
              <a:rPr lang="de-DE" dirty="0" smtClean="0"/>
              <a:t>Vielen Dank für </a:t>
            </a:r>
            <a:r>
              <a:rPr lang="de-DE" dirty="0" smtClean="0"/>
              <a:t>Ihre </a:t>
            </a:r>
            <a:r>
              <a:rPr lang="de-DE" dirty="0" smtClean="0"/>
              <a:t>Aufmerksamkeit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12EA7C-0215-4938-8087-4A1FE90DE1FD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1339129" y="57150"/>
            <a:ext cx="10719521" cy="622935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de-DE" sz="7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de-DE" sz="700" dirty="0" smtClean="0">
                <a:solidFill>
                  <a:schemeClr val="tx1"/>
                </a:solidFill>
                <a:hlinkClick r:id="rId3"/>
              </a:rPr>
              <a:t>tools.ietf.org/html/draft-ietf-quic-transport-12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4"/>
              </a:rPr>
              <a:t>http</a:t>
            </a:r>
            <a:r>
              <a:rPr lang="de-DE" sz="700" dirty="0">
                <a:solidFill>
                  <a:schemeClr val="tx1"/>
                </a:solidFill>
                <a:hlinkClick r:id="rId4"/>
              </a:rPr>
              <a:t>://yucianga.info/?</a:t>
            </a:r>
            <a:r>
              <a:rPr lang="de-DE" sz="700" dirty="0" smtClean="0">
                <a:solidFill>
                  <a:schemeClr val="tx1"/>
                </a:solidFill>
                <a:hlinkClick r:id="rId4"/>
              </a:rPr>
              <a:t>p=819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5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5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5"/>
              </a:rPr>
              <a:t>www.net.in.tum.de/fileadmin/TUM/NET/NET-2016-09-1/NET-2016-09-1_06.pdf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6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6"/>
              </a:rPr>
              <a:t>://medium.com/@</a:t>
            </a:r>
            <a:r>
              <a:rPr lang="de-DE" sz="700" dirty="0" smtClean="0">
                <a:solidFill>
                  <a:schemeClr val="tx1"/>
                </a:solidFill>
                <a:hlinkClick r:id="rId6"/>
              </a:rPr>
              <a:t>nirosh/understanding-quic-wire-protocol-d0ff97644de7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7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7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7"/>
              </a:rPr>
              <a:t>blog.cloudflare.com/introducing-tls-1-3/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8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8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8"/>
              </a:rPr>
              <a:t>ma.ttias.be/googles-quic-protocol-moving-web-tcp-udp/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9"/>
              </a:rPr>
              <a:t>http</a:t>
            </a:r>
            <a:r>
              <a:rPr lang="de-DE" sz="700" dirty="0">
                <a:solidFill>
                  <a:schemeClr val="tx1"/>
                </a:solidFill>
                <a:hlinkClick r:id="rId9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9"/>
              </a:rPr>
              <a:t>www.internetworldstats.com/stats.htm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0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0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0"/>
              </a:rPr>
              <a:t>de.wikipedia.org/wiki/Quick_UDP_Internet_Connections#cite_note-1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1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1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1"/>
              </a:rPr>
              <a:t>www.heise.de/newsticker/meldung/QUIC-kommt-quicker-IETF-bringt-neues-Internet-Transportprotokoll-voran-3674315.html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2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2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2"/>
              </a:rPr>
              <a:t>www.golem.de/news/internet-protokoll-quic-soll-der-neue-kick-fuer-sicheres-surfen-werden-1611-123738-2.html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3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3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3"/>
              </a:rPr>
              <a:t>www.chromium.org/quic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4"/>
              </a:rPr>
              <a:t>http</a:t>
            </a:r>
            <a:r>
              <a:rPr lang="de-DE" sz="700" dirty="0">
                <a:solidFill>
                  <a:schemeClr val="tx1"/>
                </a:solidFill>
                <a:hlinkClick r:id="rId14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4"/>
              </a:rPr>
              <a:t>www.chip.de/artikel/HTTP-2.0-Showdown-Internet-Standard-der-Zukunft-5_65511597.html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5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5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5"/>
              </a:rPr>
              <a:t>docs.google.com/document/d/1gY9-YNDNAB1eip-RTPbqphgySwSNSDHLq9D5Bty4FSU/edit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6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6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6"/>
              </a:rPr>
              <a:t>www.ietf.org/proceedings/98/slides/slides-98-edu-sessf-quic-tutorial-00.pdf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7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7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7"/>
              </a:rPr>
              <a:t>varialhosting.com/blog/2017/10/next-generation-quic-protocol-now-supported/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8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8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8"/>
              </a:rPr>
              <a:t>tools.ietf.org/html/rfc791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19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19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19"/>
              </a:rPr>
              <a:t>tools.ietf.org/html/rfc768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0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0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0"/>
              </a:rPr>
              <a:t>tools.ietf.org/html/rfc2929</a:t>
            </a:r>
            <a:endParaRPr lang="de-DE" sz="7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1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1"/>
              </a:rPr>
              <a:t>://www.blackhat.com/docs/us-16/materials/us-16-Pearce-HTTP2-&amp;-</a:t>
            </a:r>
            <a:r>
              <a:rPr lang="de-DE" sz="700" dirty="0" smtClean="0">
                <a:solidFill>
                  <a:schemeClr val="tx1"/>
                </a:solidFill>
                <a:hlinkClick r:id="rId21"/>
              </a:rPr>
              <a:t>QUIC-Teaching-Good-Protocols-To-Do-Bad-Things.pdf</a:t>
            </a:r>
            <a:endParaRPr lang="de-DE" sz="7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2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2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2"/>
              </a:rPr>
              <a:t>blog.cloudflare.com/the-road-to-quic/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3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3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3"/>
              </a:rPr>
              <a:t>daniel.haxx.se/blog/tag/quic/</a:t>
            </a:r>
            <a:endParaRPr lang="de-DE" sz="700" dirty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4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4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4"/>
              </a:rPr>
              <a:t>tools.ietf.org/html/rfc2616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5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5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5"/>
              </a:rPr>
              <a:t>http2.github.io/http2-spec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26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26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26"/>
              </a:rPr>
              <a:t>tools.ietf.org/html/rfc7541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>
                <a:solidFill>
                  <a:schemeClr val="tx1"/>
                </a:solidFill>
                <a:hlinkClick r:id="rId27"/>
              </a:rPr>
              <a:t>https://</a:t>
            </a:r>
            <a:r>
              <a:rPr lang="de-DE" sz="700" dirty="0" smtClean="0">
                <a:solidFill>
                  <a:schemeClr val="tx1"/>
                </a:solidFill>
                <a:hlinkClick r:id="rId27"/>
              </a:rPr>
              <a:t>github.com/google/proto-quic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>
                <a:solidFill>
                  <a:schemeClr val="tx1"/>
                </a:solidFill>
                <a:hlinkClick r:id="rId28"/>
              </a:rPr>
              <a:t>https://brave.com/quic-in-the-wild</a:t>
            </a:r>
            <a:r>
              <a:rPr lang="de-DE" sz="700" dirty="0" smtClean="0">
                <a:solidFill>
                  <a:schemeClr val="tx1"/>
                </a:solidFill>
                <a:hlinkClick r:id="rId28"/>
              </a:rPr>
              <a:t>/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>
                <a:solidFill>
                  <a:schemeClr val="tx1"/>
                </a:solidFill>
                <a:hlinkClick r:id="rId29"/>
              </a:rPr>
              <a:t>https://</a:t>
            </a:r>
            <a:r>
              <a:rPr lang="de-DE" sz="700" dirty="0" smtClean="0">
                <a:solidFill>
                  <a:schemeClr val="tx1"/>
                </a:solidFill>
                <a:hlinkClick r:id="rId29"/>
              </a:rPr>
              <a:t>github.com/ngtcp2/ngtcp2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>
                <a:solidFill>
                  <a:schemeClr val="tx1"/>
                </a:solidFill>
                <a:hlinkClick r:id="rId30"/>
              </a:rPr>
              <a:t>https://</a:t>
            </a:r>
            <a:r>
              <a:rPr lang="de-DE" sz="700" dirty="0" smtClean="0">
                <a:solidFill>
                  <a:schemeClr val="tx1"/>
                </a:solidFill>
                <a:hlinkClick r:id="rId30"/>
              </a:rPr>
              <a:t>www.npmjs.com/package/quic</a:t>
            </a:r>
            <a:endParaRPr lang="de-DE" sz="700" dirty="0" smtClean="0">
              <a:solidFill>
                <a:schemeClr val="tx1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de-DE" sz="700" dirty="0" smtClean="0">
                <a:solidFill>
                  <a:schemeClr val="tx1"/>
                </a:solidFill>
                <a:hlinkClick r:id="rId31"/>
              </a:rPr>
              <a:t>https</a:t>
            </a:r>
            <a:r>
              <a:rPr lang="de-DE" sz="700" dirty="0">
                <a:solidFill>
                  <a:schemeClr val="tx1"/>
                </a:solidFill>
                <a:hlinkClick r:id="rId31"/>
              </a:rPr>
              <a:t>://</a:t>
            </a:r>
            <a:r>
              <a:rPr lang="de-DE" sz="700" dirty="0" smtClean="0">
                <a:solidFill>
                  <a:schemeClr val="tx1"/>
                </a:solidFill>
                <a:hlinkClick r:id="rId31"/>
              </a:rPr>
              <a:t>github.com/quicwg/wg-materials/blob/master/interim-18-06/qpack%20update%2006.18.pdf</a:t>
            </a:r>
            <a:endParaRPr lang="de-DE" sz="700" dirty="0" smtClean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4DF61DBC-D664-4150-BBB4-23EA34D6D5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77100" y="1266825"/>
            <a:ext cx="9194800" cy="1905000"/>
          </a:xfrm>
          <a:prstGeom prst="rect">
            <a:avLst/>
          </a:prstGeom>
        </p:spPr>
        <p:txBody>
          <a:bodyPr/>
          <a:lstStyle/>
          <a:p>
            <a:r>
              <a:rPr lang="de-DE" b="1" dirty="0">
                <a:latin typeface="Arial Black" panose="020B0A04020102020204" pitchFamily="34" charset="0"/>
              </a:rPr>
              <a:t>QUELLEN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12"/>
          <p:cNvSpPr txBox="1">
            <a:spLocks noGrp="1"/>
          </p:cNvSpPr>
          <p:nvPr>
            <p:ph sz="quarter" idx="13"/>
          </p:nvPr>
        </p:nvSpPr>
        <p:spPr>
          <a:xfrm>
            <a:off x="1141408" y="3090745"/>
            <a:ext cx="9905996" cy="3124203"/>
          </a:xfrm>
        </p:spPr>
        <p:txBody>
          <a:bodyPr/>
          <a:lstStyle/>
          <a:p>
            <a:endParaRPr lang="de-DE"/>
          </a:p>
        </p:txBody>
      </p:sp>
      <p:pic>
        <p:nvPicPr>
          <p:cNvPr id="3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147" y="1033345"/>
            <a:ext cx="5960909" cy="44753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90" y="1033345"/>
            <a:ext cx="5960909" cy="447535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12210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Diagramm 21">
            <a:extLst>
              <a:ext uri="{FF2B5EF4-FFF2-40B4-BE49-F238E27FC236}">
                <a16:creationId xmlns="" xmlns:a16="http://schemas.microsoft.com/office/drawing/2014/main" id="{50F54CAF-C71F-4590-ADF7-102EA253EDC1}"/>
              </a:ext>
            </a:extLst>
          </p:cNvPr>
          <p:cNvGrpSpPr/>
          <p:nvPr/>
        </p:nvGrpSpPr>
        <p:grpSpPr>
          <a:xfrm>
            <a:off x="231699" y="2132124"/>
            <a:ext cx="11728597" cy="3012874"/>
            <a:chOff x="231699" y="2132124"/>
            <a:chExt cx="11728597" cy="30128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" name="Freihandform: Form 2">
              <a:extLst>
                <a:ext uri="{FF2B5EF4-FFF2-40B4-BE49-F238E27FC236}">
                  <a16:creationId xmlns="" xmlns:a16="http://schemas.microsoft.com/office/drawing/2014/main" id="{FC403257-8F20-4514-8402-3611CF9CFA0F}"/>
                </a:ext>
              </a:extLst>
            </p:cNvPr>
            <p:cNvSpPr/>
            <p:nvPr/>
          </p:nvSpPr>
          <p:spPr>
            <a:xfrm>
              <a:off x="231699" y="2132124"/>
              <a:ext cx="1379829" cy="13798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9834"/>
                <a:gd name="f7" fmla="val 689917"/>
                <a:gd name="f8" fmla="val 308886"/>
                <a:gd name="f9" fmla="val 1070948"/>
                <a:gd name="f10" fmla="+- 0 0 -90"/>
                <a:gd name="f11" fmla="*/ f3 1 1379834"/>
                <a:gd name="f12" fmla="*/ f4 1 1379834"/>
                <a:gd name="f13" fmla="+- f6 0 f5"/>
                <a:gd name="f14" fmla="*/ f10 f0 1"/>
                <a:gd name="f15" fmla="*/ f13 1 1379834"/>
                <a:gd name="f16" fmla="*/ 0 f13 1"/>
                <a:gd name="f17" fmla="*/ 689917 f13 1"/>
                <a:gd name="f18" fmla="*/ 1379834 f13 1"/>
                <a:gd name="f19" fmla="*/ f14 1 f2"/>
                <a:gd name="f20" fmla="*/ f16 1 1379834"/>
                <a:gd name="f21" fmla="*/ f17 1 1379834"/>
                <a:gd name="f22" fmla="*/ f18 1 137983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1379834" h="137983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222391" tIns="222391" rIns="222391" bIns="222391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1969 </a:t>
              </a:r>
            </a:p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ARPA-NET</a:t>
              </a:r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="" xmlns:a16="http://schemas.microsoft.com/office/drawing/2014/main" id="{027A07A9-1D7A-46B4-A36D-A945A2E743DC}"/>
                </a:ext>
              </a:extLst>
            </p:cNvPr>
            <p:cNvSpPr/>
            <p:nvPr/>
          </p:nvSpPr>
          <p:spPr>
            <a:xfrm rot="10799991">
              <a:off x="680139" y="369013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5" name="Freihandform: Form 4">
              <a:hlinkClick r:id="rId3" action="ppaction://hlinksldjump"/>
              <a:extLst>
                <a:ext uri="{FF2B5EF4-FFF2-40B4-BE49-F238E27FC236}">
                  <a16:creationId xmlns="" xmlns:a16="http://schemas.microsoft.com/office/drawing/2014/main" id="{449572E7-FDE9-4846-8701-8EC8029F1CB6}"/>
                </a:ext>
              </a:extLst>
            </p:cNvPr>
            <p:cNvSpPr/>
            <p:nvPr/>
          </p:nvSpPr>
          <p:spPr>
            <a:xfrm>
              <a:off x="461442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1974 </a:t>
              </a:r>
              <a:r>
                <a:rPr lang="de-DE" sz="12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TCP </a:t>
              </a:r>
              <a:r>
                <a:rPr lang="de-DE" sz="8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(1981) RFC 793</a:t>
              </a: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="" xmlns:a16="http://schemas.microsoft.com/office/drawing/2014/main" id="{9D55AB8E-58AC-4415-9ABF-AA06472FE562}"/>
                </a:ext>
              </a:extLst>
            </p:cNvPr>
            <p:cNvSpPr/>
            <p:nvPr/>
          </p:nvSpPr>
          <p:spPr>
            <a:xfrm rot="5400013">
              <a:off x="1725715" y="449595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7" name="Freihandform: Form 6">
              <a:hlinkClick r:id="rId4" action="ppaction://hlinksldjump"/>
              <a:extLst>
                <a:ext uri="{FF2B5EF4-FFF2-40B4-BE49-F238E27FC236}">
                  <a16:creationId xmlns="" xmlns:a16="http://schemas.microsoft.com/office/drawing/2014/main" id="{54ECBF12-4D51-4471-81DB-0BCCF4ED7588}"/>
                </a:ext>
              </a:extLst>
            </p:cNvPr>
            <p:cNvSpPr/>
            <p:nvPr/>
          </p:nvSpPr>
          <p:spPr>
            <a:xfrm>
              <a:off x="2531196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1980 </a:t>
              </a:r>
              <a:r>
                <a:rPr lang="de-DE" sz="12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UDP</a:t>
              </a:r>
              <a:r>
                <a:rPr lang="de-DE" sz="16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 </a:t>
              </a:r>
              <a:br>
                <a:rPr lang="de-DE" sz="16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</a:br>
              <a:r>
                <a:rPr lang="de-DE" sz="10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RFC 768</a:t>
              </a: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="" xmlns:a16="http://schemas.microsoft.com/office/drawing/2014/main" id="{99422259-54DC-46D7-9815-6F2605462756}"/>
                </a:ext>
              </a:extLst>
            </p:cNvPr>
            <p:cNvSpPr/>
            <p:nvPr/>
          </p:nvSpPr>
          <p:spPr>
            <a:xfrm>
              <a:off x="2749902" y="3553879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9" name="Freihandform: Form 8">
              <a:hlinkClick r:id="rId5" action="ppaction://hlinksldjump"/>
              <a:extLst>
                <a:ext uri="{FF2B5EF4-FFF2-40B4-BE49-F238E27FC236}">
                  <a16:creationId xmlns="" xmlns:a16="http://schemas.microsoft.com/office/drawing/2014/main" id="{354688F3-C3B1-4A03-AB2B-DA65615DEA77}"/>
                </a:ext>
              </a:extLst>
            </p:cNvPr>
            <p:cNvSpPr/>
            <p:nvPr/>
          </p:nvSpPr>
          <p:spPr>
            <a:xfrm>
              <a:off x="2531196" y="2361867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1983 </a:t>
              </a:r>
              <a:r>
                <a:rPr lang="de-DE" sz="12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DNS </a:t>
              </a: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/>
              </a:r>
              <a:b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</a:b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RFC1034/1035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="" xmlns:a16="http://schemas.microsoft.com/office/drawing/2014/main" id="{8682ADAC-818B-4F2F-A3F1-05D1BB2C1E7B}"/>
                </a:ext>
              </a:extLst>
            </p:cNvPr>
            <p:cNvSpPr/>
            <p:nvPr/>
          </p:nvSpPr>
          <p:spPr>
            <a:xfrm rot="5400013">
              <a:off x="3795468" y="263318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="" xmlns:a16="http://schemas.microsoft.com/office/drawing/2014/main" id="{B1DA9F60-DA1D-4EB4-BC3B-26269B49B706}"/>
                </a:ext>
              </a:extLst>
            </p:cNvPr>
            <p:cNvSpPr/>
            <p:nvPr/>
          </p:nvSpPr>
          <p:spPr>
            <a:xfrm>
              <a:off x="4600949" y="2361867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entury Gothic"/>
                </a:rPr>
                <a:t>1989 </a:t>
              </a:r>
              <a:r>
                <a:rPr lang="de-DE" sz="12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entury Gothic"/>
                </a:rPr>
                <a:t>WWW </a:t>
              </a:r>
              <a:r>
                <a:rPr lang="en-US" sz="10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entury Gothic"/>
                </a:rPr>
                <a:t>Berners-Lee </a:t>
              </a:r>
              <a:endParaRPr lang="de-DE" sz="10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="" xmlns:a16="http://schemas.microsoft.com/office/drawing/2014/main" id="{4926BBD9-8538-428F-AF5B-C6537777464C}"/>
                </a:ext>
              </a:extLst>
            </p:cNvPr>
            <p:cNvSpPr/>
            <p:nvPr/>
          </p:nvSpPr>
          <p:spPr>
            <a:xfrm rot="10799991">
              <a:off x="4819646" y="3575258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3" name="Freihandform: Form 12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6991CC21-AA25-4D8A-91A1-F3ABAFBB20B0}"/>
                </a:ext>
              </a:extLst>
            </p:cNvPr>
            <p:cNvSpPr/>
            <p:nvPr/>
          </p:nvSpPr>
          <p:spPr>
            <a:xfrm>
              <a:off x="4600949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1996 </a:t>
              </a:r>
              <a:r>
                <a:rPr lang="de-DE" sz="12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HTTP/1 </a:t>
              </a:r>
              <a:br>
                <a:rPr lang="de-DE" sz="12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</a:br>
              <a:r>
                <a:rPr lang="de-DE" sz="10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in  RFC 1945</a:t>
              </a: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="" xmlns:a16="http://schemas.microsoft.com/office/drawing/2014/main" id="{AA3C2631-FF7F-41AB-923E-74EBDE39635E}"/>
                </a:ext>
              </a:extLst>
            </p:cNvPr>
            <p:cNvSpPr/>
            <p:nvPr/>
          </p:nvSpPr>
          <p:spPr>
            <a:xfrm rot="5400013">
              <a:off x="5865222" y="449595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5" name="Freihandform: Form 14">
              <a:hlinkClick r:id="rId6" action="ppaction://hlinksldjump"/>
              <a:extLst>
                <a:ext uri="{FF2B5EF4-FFF2-40B4-BE49-F238E27FC236}">
                  <a16:creationId xmlns="" xmlns:a16="http://schemas.microsoft.com/office/drawing/2014/main" id="{B72876A6-3F7D-4DE5-8FF5-A1295B43F827}"/>
                </a:ext>
              </a:extLst>
            </p:cNvPr>
            <p:cNvSpPr/>
            <p:nvPr/>
          </p:nvSpPr>
          <p:spPr>
            <a:xfrm>
              <a:off x="6670703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3829" tIns="153829" rIns="153829" bIns="153829" anchor="ctr" anchorCtr="1" compatLnSpc="1">
              <a:noAutofit/>
            </a:bodyPr>
            <a:lstStyle/>
            <a:p>
              <a:pPr marL="0" marR="0" lvl="0" indent="0" algn="ctr" defTabSz="666753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5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2001 </a:t>
              </a:r>
              <a:r>
                <a:rPr lang="de-DE" sz="12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HTTP/1.1</a:t>
              </a:r>
              <a:r>
                <a:rPr lang="de-DE" sz="15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 </a:t>
              </a:r>
              <a:r>
                <a:rPr lang="de-DE" sz="1100" b="0" i="0" u="none" strike="noStrike" kern="1200" cap="none" spc="0" baseline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in RFC 2616</a:t>
              </a:r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="" xmlns:a16="http://schemas.microsoft.com/office/drawing/2014/main" id="{A0F39A2D-9D9F-49B1-8D36-E124CE2E559F}"/>
                </a:ext>
              </a:extLst>
            </p:cNvPr>
            <p:cNvSpPr/>
            <p:nvPr/>
          </p:nvSpPr>
          <p:spPr>
            <a:xfrm>
              <a:off x="6889400" y="3553879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7" name="Freihandform: Form 16">
              <a:hlinkClick r:id="rId3" action="ppaction://hlinksldjump"/>
              <a:extLst>
                <a:ext uri="{FF2B5EF4-FFF2-40B4-BE49-F238E27FC236}">
                  <a16:creationId xmlns="" xmlns:a16="http://schemas.microsoft.com/office/drawing/2014/main" id="{EFD00166-B1BD-427D-9DEB-15EFE4B95FB4}"/>
                </a:ext>
              </a:extLst>
            </p:cNvPr>
            <p:cNvSpPr/>
            <p:nvPr/>
          </p:nvSpPr>
          <p:spPr>
            <a:xfrm>
              <a:off x="6670703" y="2361867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2008 </a:t>
              </a:r>
              <a:r>
                <a:rPr lang="de-DE" sz="12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SPDY </a:t>
              </a:r>
              <a:r>
                <a:rPr lang="de-DE" sz="1000" b="0" i="0" u="none" strike="noStrike" kern="1200" cap="none" spc="0" baseline="0" dirty="0" err="1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Experimen-tell</a:t>
              </a: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 von Google</a:t>
              </a: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="" xmlns:a16="http://schemas.microsoft.com/office/drawing/2014/main" id="{E604E8C0-2F65-483B-A709-26967686D676}"/>
                </a:ext>
              </a:extLst>
            </p:cNvPr>
            <p:cNvSpPr/>
            <p:nvPr/>
          </p:nvSpPr>
          <p:spPr>
            <a:xfrm rot="5400013">
              <a:off x="7934975" y="263318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="" xmlns:a16="http://schemas.microsoft.com/office/drawing/2014/main" id="{31BC2272-4999-412A-BBA2-1EAFFEA21F88}"/>
                </a:ext>
              </a:extLst>
            </p:cNvPr>
            <p:cNvSpPr/>
            <p:nvPr/>
          </p:nvSpPr>
          <p:spPr>
            <a:xfrm>
              <a:off x="8740456" y="2361867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2014 </a:t>
              </a:r>
              <a:r>
                <a:rPr lang="de-DE" sz="12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QUIC</a:t>
              </a:r>
              <a:r>
                <a:rPr lang="de-DE" sz="8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 </a:t>
              </a:r>
              <a:r>
                <a:rPr lang="de-DE" sz="1000" b="0" i="0" u="none" strike="noStrike" kern="1200" cap="none" spc="0" baseline="0" dirty="0" err="1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Experimen-tell</a:t>
              </a: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 von Google</a:t>
              </a:r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="" xmlns:a16="http://schemas.microsoft.com/office/drawing/2014/main" id="{1ECD0B82-3A52-4CCC-95B3-6C7B36BE9DA8}"/>
                </a:ext>
              </a:extLst>
            </p:cNvPr>
            <p:cNvSpPr/>
            <p:nvPr/>
          </p:nvSpPr>
          <p:spPr>
            <a:xfrm rot="10799991">
              <a:off x="8959153" y="3575258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21" name="Freihandform: Form 20">
              <a:hlinkClick r:id="rId3" action="ppaction://hlinksldjump"/>
              <a:extLst>
                <a:ext uri="{FF2B5EF4-FFF2-40B4-BE49-F238E27FC236}">
                  <a16:creationId xmlns="" xmlns:a16="http://schemas.microsoft.com/office/drawing/2014/main" id="{29247390-A335-4393-9866-FDD0DAD77C7F}"/>
                </a:ext>
              </a:extLst>
            </p:cNvPr>
            <p:cNvSpPr/>
            <p:nvPr/>
          </p:nvSpPr>
          <p:spPr>
            <a:xfrm>
              <a:off x="8740456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solidFill>
              <a:schemeClr val="accent2"/>
            </a:solidFill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2015 HTTP/2 </a:t>
              </a: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RFC 7540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="" xmlns:a16="http://schemas.microsoft.com/office/drawing/2014/main" id="{6AF6A186-0439-4C01-B3F6-35DDF3959904}"/>
                </a:ext>
              </a:extLst>
            </p:cNvPr>
            <p:cNvSpPr/>
            <p:nvPr/>
          </p:nvSpPr>
          <p:spPr>
            <a:xfrm rot="5400013">
              <a:off x="10004720" y="4495954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="" xmlns:a16="http://schemas.microsoft.com/office/drawing/2014/main" id="{85C88477-195A-4AD9-82F8-6D28936318AE}"/>
                </a:ext>
              </a:extLst>
            </p:cNvPr>
            <p:cNvSpPr/>
            <p:nvPr/>
          </p:nvSpPr>
          <p:spPr>
            <a:xfrm>
              <a:off x="10810201" y="4224646"/>
              <a:ext cx="920352" cy="92035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20349"/>
                <a:gd name="f7" fmla="val 460175"/>
                <a:gd name="f8" fmla="val 206027"/>
                <a:gd name="f9" fmla="val 714323"/>
                <a:gd name="f10" fmla="val 920350"/>
                <a:gd name="f11" fmla="+- 0 0 -90"/>
                <a:gd name="f12" fmla="*/ f3 1 920349"/>
                <a:gd name="f13" fmla="*/ f4 1 920349"/>
                <a:gd name="f14" fmla="+- f6 0 f5"/>
                <a:gd name="f15" fmla="*/ f11 f0 1"/>
                <a:gd name="f16" fmla="*/ f14 1 920349"/>
                <a:gd name="f17" fmla="*/ 0 f14 1"/>
                <a:gd name="f18" fmla="*/ 460175 f14 1"/>
                <a:gd name="f19" fmla="*/ 920350 f14 1"/>
                <a:gd name="f20" fmla="*/ f15 1 f2"/>
                <a:gd name="f21" fmla="*/ f17 1 920349"/>
                <a:gd name="f22" fmla="*/ f18 1 920349"/>
                <a:gd name="f23" fmla="*/ f19 1 920349"/>
                <a:gd name="f24" fmla="*/ f5 1 f16"/>
                <a:gd name="f25" fmla="*/ f6 1 f16"/>
                <a:gd name="f26" fmla="+- f20 0 f1"/>
                <a:gd name="f27" fmla="*/ f21 1 f16"/>
                <a:gd name="f28" fmla="*/ f22 1 f16"/>
                <a:gd name="f29" fmla="*/ f23 1 f16"/>
                <a:gd name="f30" fmla="*/ f24 f12 1"/>
                <a:gd name="f31" fmla="*/ f25 f12 1"/>
                <a:gd name="f32" fmla="*/ f25 f13 1"/>
                <a:gd name="f33" fmla="*/ f24 f13 1"/>
                <a:gd name="f34" fmla="*/ f27 f12 1"/>
                <a:gd name="f35" fmla="*/ f28 f13 1"/>
                <a:gd name="f36" fmla="*/ f28 f12 1"/>
                <a:gd name="f37" fmla="*/ f27 f13 1"/>
                <a:gd name="f38" fmla="*/ f29 f12 1"/>
                <a:gd name="f39" fmla="*/ f29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6">
                  <a:pos x="f34" y="f35"/>
                </a:cxn>
                <a:cxn ang="f26">
                  <a:pos x="f36" y="f37"/>
                </a:cxn>
                <a:cxn ang="f26">
                  <a:pos x="f38" y="f35"/>
                </a:cxn>
                <a:cxn ang="f26">
                  <a:pos x="f36" y="f39"/>
                </a:cxn>
                <a:cxn ang="f26">
                  <a:pos x="f34" y="f35"/>
                </a:cxn>
              </a:cxnLst>
              <a:rect l="f30" t="f33" r="f31" b="f32"/>
              <a:pathLst>
                <a:path w="920349" h="920349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10" y="f8"/>
                    <a:pt x="f10" y="f7"/>
                  </a:cubicBezTo>
                  <a:cubicBezTo>
                    <a:pt x="f10" y="f9"/>
                    <a:pt x="f9" y="f10"/>
                    <a:pt x="f7" y="f10"/>
                  </a:cubicBezTo>
                  <a:cubicBezTo>
                    <a:pt x="f8" y="f10"/>
                    <a:pt x="f5" y="f9"/>
                    <a:pt x="f5" y="f7"/>
                  </a:cubicBezTo>
                  <a:close/>
                </a:path>
              </a:pathLst>
            </a:custGeom>
            <a:grpFill/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155100" tIns="155100" rIns="155100" bIns="155100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2016</a:t>
              </a:r>
              <a:b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</a:b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IETF  </a:t>
              </a:r>
              <a:r>
                <a:rPr lang="de-DE" sz="1000" b="0" i="0" u="none" strike="noStrike" kern="1200" cap="none" spc="0" baseline="0" dirty="0" err="1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Arbeitsgrp</a:t>
              </a:r>
              <a:r>
                <a:rPr lang="de-DE" sz="10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. QUIC</a:t>
              </a: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="" xmlns:a16="http://schemas.microsoft.com/office/drawing/2014/main" id="{7F9349F9-AA0F-4A39-8951-A2EBFC153D4C}"/>
                </a:ext>
              </a:extLst>
            </p:cNvPr>
            <p:cNvSpPr/>
            <p:nvPr/>
          </p:nvSpPr>
          <p:spPr>
            <a:xfrm>
              <a:off x="11028907" y="3668755"/>
              <a:ext cx="482940" cy="37772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+- 0 0 -90"/>
                <a:gd name="f12" fmla="abs f3"/>
                <a:gd name="f13" fmla="abs f4"/>
                <a:gd name="f14" fmla="abs f5"/>
                <a:gd name="f15" fmla="*/ f8 f0 1"/>
                <a:gd name="f16" fmla="*/ f9 f0 1"/>
                <a:gd name="f17" fmla="*/ f10 f0 1"/>
                <a:gd name="f18" fmla="*/ f11 f0 1"/>
                <a:gd name="f19" fmla="?: f12 f3 1"/>
                <a:gd name="f20" fmla="?: f13 f4 1"/>
                <a:gd name="f21" fmla="?: f14 f5 1"/>
                <a:gd name="f22" fmla="*/ f15 1 f2"/>
                <a:gd name="f23" fmla="*/ f16 1 f2"/>
                <a:gd name="f24" fmla="*/ f17 1 f2"/>
                <a:gd name="f25" fmla="*/ f18 1 f2"/>
                <a:gd name="f26" fmla="*/ f19 1 21600"/>
                <a:gd name="f27" fmla="*/ f20 1 21600"/>
                <a:gd name="f28" fmla="*/ 21600 f19 1"/>
                <a:gd name="f29" fmla="*/ 21600 f20 1"/>
                <a:gd name="f30" fmla="+- f22 0 f1"/>
                <a:gd name="f31" fmla="+- f23 0 f1"/>
                <a:gd name="f32" fmla="+- f24 0 f1"/>
                <a:gd name="f33" fmla="+- f25 0 f1"/>
                <a:gd name="f34" fmla="min f27 f26"/>
                <a:gd name="f35" fmla="*/ f28 1 f21"/>
                <a:gd name="f36" fmla="*/ f29 1 f21"/>
                <a:gd name="f37" fmla="val f35"/>
                <a:gd name="f38" fmla="val f36"/>
                <a:gd name="f39" fmla="*/ f6 f34 1"/>
                <a:gd name="f40" fmla="+- f38 0 f6"/>
                <a:gd name="f41" fmla="+- f37 0 f6"/>
                <a:gd name="f42" fmla="*/ f38 f34 1"/>
                <a:gd name="f43" fmla="*/ f37 f34 1"/>
                <a:gd name="f44" fmla="*/ f40 1 2"/>
                <a:gd name="f45" fmla="*/ f41 1 2"/>
                <a:gd name="f46" fmla="*/ f41 f7 1"/>
                <a:gd name="f47" fmla="+- f6 f44 0"/>
                <a:gd name="f48" fmla="*/ f46 1 200000"/>
                <a:gd name="f49" fmla="*/ f46 1 100000"/>
                <a:gd name="f50" fmla="+- f48 f45 0"/>
                <a:gd name="f51" fmla="*/ f48 f34 1"/>
                <a:gd name="f52" fmla="*/ f47 f34 1"/>
                <a:gd name="f53" fmla="*/ f49 f34 1"/>
                <a:gd name="f54" fmla="*/ f50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0">
                  <a:pos x="f53" y="f39"/>
                </a:cxn>
                <a:cxn ang="f31">
                  <a:pos x="f51" y="f52"/>
                </a:cxn>
                <a:cxn ang="f32">
                  <a:pos x="f39" y="f42"/>
                </a:cxn>
                <a:cxn ang="f32">
                  <a:pos x="f53" y="f42"/>
                </a:cxn>
                <a:cxn ang="f32">
                  <a:pos x="f43" y="f42"/>
                </a:cxn>
                <a:cxn ang="f33">
                  <a:pos x="f54" y="f52"/>
                </a:cxn>
              </a:cxnLst>
              <a:rect l="f51" t="f52" r="f54" b="f42"/>
              <a:pathLst>
                <a:path>
                  <a:moveTo>
                    <a:pt x="f39" y="f42"/>
                  </a:moveTo>
                  <a:lnTo>
                    <a:pt x="f53" y="f39"/>
                  </a:lnTo>
                  <a:lnTo>
                    <a:pt x="f43" y="f42"/>
                  </a:lnTo>
                  <a:close/>
                </a:path>
              </a:pathLst>
            </a:custGeom>
            <a:grpFill/>
            <a:ln cap="flat">
              <a:solidFill>
                <a:schemeClr val="bg1"/>
              </a:solidFill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chemeClr val="bg2">
                    <a:lumMod val="10000"/>
                  </a:schemeClr>
                </a:solidFill>
                <a:uFillTx/>
                <a:latin typeface="Calibri"/>
              </a:endParaRPr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="" xmlns:a16="http://schemas.microsoft.com/office/drawing/2014/main" id="{77999C2A-4B76-49E9-8F88-8FD1AD1E2630}"/>
                </a:ext>
              </a:extLst>
            </p:cNvPr>
            <p:cNvSpPr/>
            <p:nvPr/>
          </p:nvSpPr>
          <p:spPr>
            <a:xfrm>
              <a:off x="10580467" y="2132124"/>
              <a:ext cx="1379829" cy="137982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9834"/>
                <a:gd name="f7" fmla="val 689917"/>
                <a:gd name="f8" fmla="val 308886"/>
                <a:gd name="f9" fmla="val 1070948"/>
                <a:gd name="f10" fmla="+- 0 0 -90"/>
                <a:gd name="f11" fmla="*/ f3 1 1379834"/>
                <a:gd name="f12" fmla="*/ f4 1 1379834"/>
                <a:gd name="f13" fmla="+- f6 0 f5"/>
                <a:gd name="f14" fmla="*/ f10 f0 1"/>
                <a:gd name="f15" fmla="*/ f13 1 1379834"/>
                <a:gd name="f16" fmla="*/ 0 f13 1"/>
                <a:gd name="f17" fmla="*/ 689917 f13 1"/>
                <a:gd name="f18" fmla="*/ 1379834 f13 1"/>
                <a:gd name="f19" fmla="*/ f14 1 f2"/>
                <a:gd name="f20" fmla="*/ f16 1 1379834"/>
                <a:gd name="f21" fmla="*/ f17 1 1379834"/>
                <a:gd name="f22" fmla="*/ f18 1 1379834"/>
                <a:gd name="f23" fmla="*/ f5 1 f15"/>
                <a:gd name="f24" fmla="*/ f6 1 f15"/>
                <a:gd name="f25" fmla="+- f19 0 f1"/>
                <a:gd name="f26" fmla="*/ f20 1 f15"/>
                <a:gd name="f27" fmla="*/ f21 1 f15"/>
                <a:gd name="f28" fmla="*/ f22 1 f15"/>
                <a:gd name="f29" fmla="*/ f23 f11 1"/>
                <a:gd name="f30" fmla="*/ f24 f11 1"/>
                <a:gd name="f31" fmla="*/ f24 f12 1"/>
                <a:gd name="f32" fmla="*/ f23 f12 1"/>
                <a:gd name="f33" fmla="*/ f26 f11 1"/>
                <a:gd name="f34" fmla="*/ f27 f12 1"/>
                <a:gd name="f35" fmla="*/ f27 f11 1"/>
                <a:gd name="f36" fmla="*/ f26 f12 1"/>
                <a:gd name="f37" fmla="*/ f28 f11 1"/>
                <a:gd name="f38" fmla="*/ f28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">
                  <a:pos x="f33" y="f34"/>
                </a:cxn>
                <a:cxn ang="f25">
                  <a:pos x="f35" y="f36"/>
                </a:cxn>
                <a:cxn ang="f25">
                  <a:pos x="f37" y="f34"/>
                </a:cxn>
                <a:cxn ang="f25">
                  <a:pos x="f35" y="f38"/>
                </a:cxn>
                <a:cxn ang="f25">
                  <a:pos x="f33" y="f34"/>
                </a:cxn>
              </a:cxnLst>
              <a:rect l="f29" t="f32" r="f30" b="f31"/>
              <a:pathLst>
                <a:path w="1379834" h="1379834">
                  <a:moveTo>
                    <a:pt x="f5" y="f7"/>
                  </a:moveTo>
                  <a:cubicBezTo>
                    <a:pt x="f5" y="f8"/>
                    <a:pt x="f8" y="f5"/>
                    <a:pt x="f7" y="f5"/>
                  </a:cubicBezTo>
                  <a:cubicBezTo>
                    <a:pt x="f9" y="f5"/>
                    <a:pt x="f6" y="f8"/>
                    <a:pt x="f6" y="f7"/>
                  </a:cubicBezTo>
                  <a:cubicBezTo>
                    <a:pt x="f6" y="f9"/>
                    <a:pt x="f9" y="f6"/>
                    <a:pt x="f7" y="f6"/>
                  </a:cubicBezTo>
                  <a:cubicBezTo>
                    <a:pt x="f8" y="f6"/>
                    <a:pt x="f5" y="f9"/>
                    <a:pt x="f5" y="f7"/>
                  </a:cubicBezTo>
                  <a:close/>
                </a:path>
              </a:pathLst>
            </a:custGeom>
            <a:solidFill>
              <a:schemeClr val="accent2"/>
            </a:solidFill>
            <a:ln w="19046" cap="flat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222391" tIns="222391" rIns="222391" bIns="222391" anchor="ctr" anchorCtr="1" compatLnSpc="1">
              <a:noAutofit/>
            </a:bodyPr>
            <a:lstStyle/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600" b="0" i="0" u="none" strike="noStrike" kern="1200" cap="none" spc="0" baseline="0" dirty="0" smtClean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2018 ? </a:t>
              </a:r>
              <a:r>
                <a:rPr lang="de-DE" sz="16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QUIC </a:t>
              </a:r>
              <a:endParaRPr lang="de-DE" sz="1300" dirty="0">
                <a:solidFill>
                  <a:schemeClr val="bg2">
                    <a:lumMod val="10000"/>
                  </a:schemeClr>
                </a:solidFill>
                <a:latin typeface="Calibri"/>
              </a:endParaRPr>
            </a:p>
            <a:p>
              <a:pPr marL="0" marR="0" lvl="0" indent="0" algn="ctr" defTabSz="711202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7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3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Noch im </a:t>
              </a:r>
              <a:r>
                <a:rPr lang="de-DE" sz="1300" b="0" i="0" u="none" strike="noStrike" kern="1200" cap="none" spc="0" baseline="0" dirty="0" err="1" smtClean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Darft</a:t>
              </a:r>
              <a:r>
                <a:rPr lang="de-DE" sz="13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/>
              </a:r>
              <a:br>
                <a:rPr lang="de-DE" sz="13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</a:br>
              <a:r>
                <a:rPr lang="de-DE" sz="1300" b="0" i="0" u="none" strike="noStrike" kern="1200" cap="none" spc="0" baseline="0" dirty="0">
                  <a:solidFill>
                    <a:schemeClr val="bg2">
                      <a:lumMod val="10000"/>
                    </a:schemeClr>
                  </a:solidFill>
                  <a:uFillTx/>
                  <a:latin typeface="Calibri"/>
                </a:rPr>
                <a:t>von IETF</a:t>
              </a:r>
            </a:p>
          </p:txBody>
        </p:sp>
      </p:grpSp>
      <p:sp>
        <p:nvSpPr>
          <p:cNvPr id="29" name="Textplatzhalter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/>
              <a:t>Einordnung</a:t>
            </a:r>
            <a:endParaRPr lang="de-DE" sz="3000" dirty="0"/>
          </a:p>
        </p:txBody>
      </p:sp>
      <p:pic>
        <p:nvPicPr>
          <p:cNvPr id="30" name="Freihand 30">
            <a:extLst>
              <a:ext uri="{FF2B5EF4-FFF2-40B4-BE49-F238E27FC236}">
                <a16:creationId xmlns="" xmlns:a16="http://schemas.microsoft.com/office/drawing/2014/main" id="{FDCCE55C-6E51-4A3B-9257-52DD8CAAD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3954" y="3967974"/>
            <a:ext cx="9253" cy="5961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82615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/>
              <a:t>Ziele</a:t>
            </a:r>
            <a:endParaRPr lang="de-DE" sz="3000" dirty="0"/>
          </a:p>
        </p:txBody>
      </p:sp>
      <p:sp>
        <p:nvSpPr>
          <p:cNvPr id="3" name="Inhaltsplatzhalter 2"/>
          <p:cNvSpPr txBox="1"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err="1"/>
              <a:t>Negotiation</a:t>
            </a:r>
            <a:r>
              <a:rPr lang="de-DE" sz="2400" dirty="0"/>
              <a:t> </a:t>
            </a:r>
            <a:r>
              <a:rPr lang="de-DE" sz="2400" dirty="0" err="1"/>
              <a:t>Mechanism</a:t>
            </a:r>
            <a:r>
              <a:rPr lang="de-DE" sz="2400" dirty="0"/>
              <a:t> (ALPN) 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Reduktion </a:t>
            </a:r>
            <a:r>
              <a:rPr lang="de-DE" sz="2400" dirty="0" smtClean="0"/>
              <a:t>Latenz</a:t>
            </a:r>
            <a:endParaRPr lang="de-DE" sz="2400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Abwärtskompatibilität</a:t>
            </a:r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Server-initiierte </a:t>
            </a:r>
            <a:r>
              <a:rPr lang="de-DE" sz="2400" dirty="0" smtClean="0"/>
              <a:t>Datenübertragungen</a:t>
            </a:r>
            <a:endParaRPr lang="de-DE" sz="2400" dirty="0"/>
          </a:p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/>
              <a:t>Datenkompression 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7"/>
          <a:stretch/>
        </p:blipFill>
        <p:spPr>
          <a:xfrm>
            <a:off x="6864743" y="1659910"/>
            <a:ext cx="3913324" cy="304148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9307793" y="4701394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https://i.stack.imgur.com/Zp2lf.png</a:t>
            </a:r>
          </a:p>
        </p:txBody>
      </p:sp>
      <p:pic>
        <p:nvPicPr>
          <p:cNvPr id="12" name="Freihand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38" y="2394565"/>
            <a:ext cx="3023986" cy="215998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260023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3000" dirty="0" smtClean="0"/>
              <a:t>Was bleibt von HTTP/1.1</a:t>
            </a:r>
            <a:endParaRPr lang="de-DE" sz="3000" dirty="0"/>
          </a:p>
        </p:txBody>
      </p:sp>
      <p:sp>
        <p:nvSpPr>
          <p:cNvPr id="3" name="Inhaltsplatzhalter 2"/>
          <p:cNvSpPr txBox="1"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lvl="0">
              <a:spcBef>
                <a:spcPts val="600"/>
              </a:spcBef>
            </a:pPr>
            <a:r>
              <a:rPr lang="de-DE" sz="2400" dirty="0" smtClean="0"/>
              <a:t>ALLES </a:t>
            </a:r>
            <a:r>
              <a:rPr lang="de-DE" sz="2400" dirty="0" smtClean="0">
                <a:sym typeface="Wingdings" panose="05000000000000000000" pitchFamily="2" charset="2"/>
              </a:rPr>
              <a:t></a:t>
            </a:r>
            <a:endParaRPr lang="de-DE" sz="2400" dirty="0" smtClean="0"/>
          </a:p>
          <a:p>
            <a:pPr lvl="0">
              <a:spcBef>
                <a:spcPts val="600"/>
              </a:spcBef>
            </a:pPr>
            <a:endParaRPr lang="de-DE" sz="2400" dirty="0" smtClean="0"/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Request </a:t>
            </a:r>
            <a:r>
              <a:rPr lang="de-DE" sz="2400" dirty="0"/>
              <a:t>und Response </a:t>
            </a:r>
            <a:endParaRPr lang="de-DE" sz="2400" dirty="0" smtClean="0"/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Statuslos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URI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Methoden</a:t>
            </a:r>
          </a:p>
          <a:p>
            <a:pPr marL="342900" lvl="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Status </a:t>
            </a:r>
            <a:r>
              <a:rPr lang="de-DE" sz="2400" dirty="0"/>
              <a:t>Code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680688" y="4726851"/>
            <a:ext cx="2008881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HTTP/ 1.1 2016 Prof. Hartmann</a:t>
            </a:r>
          </a:p>
        </p:txBody>
      </p:sp>
      <p:grpSp>
        <p:nvGrpSpPr>
          <p:cNvPr id="13" name="Group 4"/>
          <p:cNvGrpSpPr/>
          <p:nvPr/>
        </p:nvGrpSpPr>
        <p:grpSpPr>
          <a:xfrm>
            <a:off x="5544458" y="1242773"/>
            <a:ext cx="6226434" cy="3547311"/>
            <a:chOff x="6474272" y="2229864"/>
            <a:chExt cx="5216523" cy="3106738"/>
          </a:xfrm>
        </p:grpSpPr>
        <p:sp>
          <p:nvSpPr>
            <p:cNvPr id="14" name="AutoShape 3"/>
            <p:cNvSpPr/>
            <p:nvPr/>
          </p:nvSpPr>
          <p:spPr>
            <a:xfrm>
              <a:off x="6474272" y="2229864"/>
              <a:ext cx="5213351" cy="310356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de-DE" sz="18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pic>
          <p:nvPicPr>
            <p:cNvPr id="15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6474272" y="2229864"/>
              <a:ext cx="5216523" cy="3106738"/>
            </a:xfrm>
            <a:prstGeom prst="rect">
              <a:avLst/>
            </a:prstGeom>
            <a:solidFill>
              <a:srgbClr val="EDEDED"/>
            </a:solidFill>
            <a:ln cap="flat">
              <a:noFill/>
            </a:ln>
          </p:spPr>
        </p:pic>
      </p:grpSp>
      <p:sp>
        <p:nvSpPr>
          <p:cNvPr id="11" name="Rechteck 10"/>
          <p:cNvSpPr/>
          <p:nvPr/>
        </p:nvSpPr>
        <p:spPr>
          <a:xfrm>
            <a:off x="10632149" y="4542051"/>
            <a:ext cx="113685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https://hpbn.co/</a:t>
            </a:r>
          </a:p>
        </p:txBody>
      </p:sp>
    </p:spTree>
    <p:extLst>
      <p:ext uri="{BB962C8B-B14F-4D97-AF65-F5344CB8AC3E}">
        <p14:creationId xmlns:p14="http://schemas.microsoft.com/office/powerpoint/2010/main" val="3135269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="" xmlns:a16="http://schemas.microsoft.com/office/drawing/2014/main" id="{CBE51CC3-82C9-48F4-A4EC-4DA3083C8C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9" b="8040"/>
          <a:stretch/>
        </p:blipFill>
        <p:spPr>
          <a:xfrm>
            <a:off x="4234458" y="1857379"/>
            <a:ext cx="7016146" cy="3181350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571500" y="152401"/>
            <a:ext cx="11040533" cy="1514475"/>
          </a:xfrm>
          <a:noFill/>
        </p:spPr>
        <p:txBody>
          <a:bodyPr/>
          <a:lstStyle/>
          <a:p>
            <a:pPr marL="0" indent="0">
              <a:buNone/>
            </a:pPr>
            <a:r>
              <a:rPr lang="de-DE" sz="3000" dirty="0" smtClean="0"/>
              <a:t>Neue </a:t>
            </a:r>
            <a:r>
              <a:rPr lang="de-DE" sz="3000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C3A4DE9-E548-4913-93E9-5E56E26C0394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571499" y="1666876"/>
            <a:ext cx="11040533" cy="4205310"/>
          </a:xfrm>
        </p:spPr>
        <p:txBody>
          <a:bodyPr lIns="0" tIns="0" rIns="0" bIns="0">
            <a:noAutofit/>
          </a:bodyPr>
          <a:lstStyle/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Binäres Protokoll </a:t>
            </a:r>
            <a:r>
              <a:rPr lang="de-DE" sz="2400" dirty="0"/>
              <a:t>(</a:t>
            </a:r>
            <a:r>
              <a:rPr lang="de-DE" sz="2400" dirty="0" err="1"/>
              <a:t>Framing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err="1" smtClean="0"/>
              <a:t>Multiplext</a:t>
            </a:r>
            <a:r>
              <a:rPr lang="de-DE" sz="2400" dirty="0" smtClean="0"/>
              <a:t> </a:t>
            </a:r>
            <a:r>
              <a:rPr lang="de-DE" sz="2400" dirty="0"/>
              <a:t>(</a:t>
            </a:r>
            <a:r>
              <a:rPr lang="de-DE" sz="2400" dirty="0" err="1"/>
              <a:t>Parallelism</a:t>
            </a:r>
            <a:r>
              <a:rPr lang="de-DE" sz="2400" dirty="0"/>
              <a:t>)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Header Kompression 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 </a:t>
            </a:r>
            <a:r>
              <a:rPr lang="de-DE" sz="2400" dirty="0" smtClean="0"/>
              <a:t>    (</a:t>
            </a:r>
            <a:r>
              <a:rPr lang="de-DE" sz="2400" dirty="0"/>
              <a:t>HPACK) </a:t>
            </a:r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Flow-</a:t>
            </a:r>
            <a:r>
              <a:rPr lang="de-DE" sz="2400" dirty="0" err="1" smtClean="0"/>
              <a:t>Control</a:t>
            </a:r>
            <a:r>
              <a:rPr lang="de-DE" sz="2400" dirty="0" smtClean="0"/>
              <a:t> </a:t>
            </a:r>
            <a:endParaRPr lang="de-DE" sz="2400" dirty="0"/>
          </a:p>
          <a:p>
            <a:pPr marL="342900" indent="-342900">
              <a:lnSpc>
                <a:spcPct val="150000"/>
              </a:lnSpc>
              <a:buChar char="•"/>
            </a:pPr>
            <a:r>
              <a:rPr lang="de-DE" sz="2400" dirty="0" smtClean="0"/>
              <a:t>Server </a:t>
            </a:r>
            <a:r>
              <a:rPr lang="de-DE" sz="2400" dirty="0"/>
              <a:t>Push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="" xmlns:a16="http://schemas.microsoft.com/office/drawing/2014/main" id="{2FB310E7-4E70-4608-8565-D5B05976C8E7}"/>
              </a:ext>
            </a:extLst>
          </p:cNvPr>
          <p:cNvSpPr/>
          <p:nvPr/>
        </p:nvSpPr>
        <p:spPr>
          <a:xfrm>
            <a:off x="8183554" y="506802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00" dirty="0"/>
              <a:t>https://www.greenlanemarketing.com/blog/seo-101-http-vs-http2/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 txBox="1">
            <a:spLocks noGrp="1"/>
          </p:cNvSpPr>
          <p:nvPr>
            <p:ph sz="quarter" idx="13"/>
          </p:nvPr>
        </p:nvSpPr>
        <p:spPr>
          <a:xfrm>
            <a:off x="1141408" y="1319101"/>
            <a:ext cx="9905996" cy="4472106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Kleinste Einheit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Binär kodiert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Flusskontrolle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Priorisierung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Header Frames 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2400" dirty="0" smtClean="0"/>
              <a:t>Daten Frames </a:t>
            </a:r>
          </a:p>
          <a:p>
            <a:pPr lvl="0">
              <a:spcBef>
                <a:spcPts val="600"/>
              </a:spcBef>
            </a:pPr>
            <a:endParaRPr lang="de-DE" sz="2400" dirty="0"/>
          </a:p>
        </p:txBody>
      </p:sp>
      <p:sp>
        <p:nvSpPr>
          <p:cNvPr id="7" name="Rectangle 1"/>
          <p:cNvSpPr/>
          <p:nvPr/>
        </p:nvSpPr>
        <p:spPr>
          <a:xfrm>
            <a:off x="6091766" y="290752"/>
            <a:ext cx="5089852" cy="22159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0" rIns="9144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+------------------------------------------------+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| 	</a:t>
            </a:r>
            <a:r>
              <a:rPr lang="de-DE" sz="1600" b="0" i="0" u="none" strike="noStrike" kern="1200" cap="none" spc="0" baseline="0" dirty="0" err="1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Length</a:t>
            </a: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(24) 	        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+---------------+---------------+---------------+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|  Type (8)   |   Flags (8)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+-+-------------+---------------+--------------------------------+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|R|     	  	Stream Identifier (31)	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+=+====================================+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| Frame Payload (0...)  		               ...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 +-----------------------------------------------------------------+ </a:t>
            </a:r>
          </a:p>
        </p:txBody>
      </p:sp>
      <p:sp>
        <p:nvSpPr>
          <p:cNvPr id="9" name="Textfeld 10"/>
          <p:cNvSpPr txBox="1"/>
          <p:nvPr/>
        </p:nvSpPr>
        <p:spPr>
          <a:xfrm>
            <a:off x="9022597" y="5892762"/>
            <a:ext cx="2268571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rPr>
              <a:t>2016 Google </a:t>
            </a:r>
            <a:r>
              <a:rPr lang="de-DE" sz="1000" b="0" i="0" u="none" strike="noStrike" kern="1200" cap="none" spc="0" baseline="0" dirty="0" err="1">
                <a:solidFill>
                  <a:srgbClr val="FFFFFF"/>
                </a:solidFill>
                <a:uFillTx/>
                <a:latin typeface="Century Gothic"/>
              </a:rPr>
              <a:t>DevelopmentGorup</a:t>
            </a:r>
            <a:endParaRPr lang="de-DE" sz="10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85" y="1954253"/>
            <a:ext cx="7616783" cy="3919459"/>
          </a:xfrm>
          <a:prstGeom prst="rect">
            <a:avLst/>
          </a:prstGeom>
        </p:spPr>
      </p:pic>
      <p:sp>
        <p:nvSpPr>
          <p:cNvPr id="14" name="Textplatzhalter 12"/>
          <p:cNvSpPr txBox="1">
            <a:spLocks/>
          </p:cNvSpPr>
          <p:nvPr/>
        </p:nvSpPr>
        <p:spPr>
          <a:xfrm>
            <a:off x="571500" y="152401"/>
            <a:ext cx="11040533" cy="15144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de-DE" sz="3000" dirty="0" smtClean="0">
                <a:latin typeface="Arial Black" panose="020B0A04020102020204" pitchFamily="34" charset="0"/>
              </a:rPr>
              <a:t>Frames</a:t>
            </a:r>
            <a:endParaRPr lang="de-DE" sz="3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6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11" y="1562101"/>
            <a:ext cx="7866156" cy="3872576"/>
          </a:xfrm>
          <a:prstGeom prst="rect">
            <a:avLst/>
          </a:prstGeom>
          <a:solidFill>
            <a:srgbClr val="EDEDED"/>
          </a:solidFill>
          <a:ln cap="flat">
            <a:noFill/>
          </a:ln>
        </p:spPr>
      </p:pic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508000" y="274638"/>
            <a:ext cx="10566400" cy="114300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</a:pPr>
            <a:r>
              <a:rPr lang="de-DE" spc="30" dirty="0" smtClean="0">
                <a:latin typeface="Arial Black" panose="020B0A04020102020204" pitchFamily="34" charset="0"/>
                <a:ea typeface="+mn-ea"/>
                <a:cs typeface="+mn-cs"/>
              </a:rPr>
              <a:t>HTTP/2 Streams</a:t>
            </a:r>
            <a:endParaRPr lang="de-DE" spc="30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Inhaltsplatzhalter 2"/>
          <p:cNvSpPr txBox="1">
            <a:spLocks noGrp="1"/>
          </p:cNvSpPr>
          <p:nvPr>
            <p:ph sz="quarter" idx="13"/>
          </p:nvPr>
        </p:nvSpPr>
        <p:spPr>
          <a:xfrm>
            <a:off x="1141408" y="1562101"/>
            <a:ext cx="9905996" cy="422910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Stream ID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Flusskontrolle 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Parallelität</a:t>
            </a:r>
            <a:endParaRPr lang="de-DE" sz="2400" dirty="0"/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Abhängigkeiten </a:t>
            </a:r>
            <a:endParaRPr lang="de-DE" sz="2400" dirty="0"/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Priorisierung </a:t>
            </a:r>
            <a:endParaRPr lang="de-DE" sz="2400" dirty="0"/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smtClean="0"/>
              <a:t>Status</a:t>
            </a:r>
            <a:endParaRPr lang="de-DE" sz="2400" dirty="0"/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Server Push</a:t>
            </a:r>
          </a:p>
        </p:txBody>
      </p:sp>
      <p:sp>
        <p:nvSpPr>
          <p:cNvPr id="8" name="Textfeld 21"/>
          <p:cNvSpPr txBox="1"/>
          <p:nvPr/>
        </p:nvSpPr>
        <p:spPr>
          <a:xfrm>
            <a:off x="9568532" y="5398880"/>
            <a:ext cx="1931935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1200" cap="none" spc="0" baseline="0">
                <a:solidFill>
                  <a:srgbClr val="FFFFFF"/>
                </a:solidFill>
                <a:uFillTx/>
                <a:latin typeface="Century Gothic"/>
              </a:rPr>
              <a:t>2017 NGINX Documentation</a:t>
            </a:r>
          </a:p>
        </p:txBody>
      </p:sp>
    </p:spTree>
    <p:extLst>
      <p:ext uri="{BB962C8B-B14F-4D97-AF65-F5344CB8AC3E}">
        <p14:creationId xmlns:p14="http://schemas.microsoft.com/office/powerpoint/2010/main" val="406337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title"/>
          </p:nvPr>
        </p:nvSpPr>
        <p:spPr>
          <a:xfrm>
            <a:off x="641350" y="-259885"/>
            <a:ext cx="10566400" cy="1143000"/>
          </a:xfrm>
        </p:spPr>
        <p:txBody>
          <a:bodyPr/>
          <a:lstStyle/>
          <a:p>
            <a:pPr lvl="0"/>
            <a:r>
              <a:rPr lang="de-DE" dirty="0">
                <a:latin typeface="Arial Black" panose="020B0A04020102020204" pitchFamily="34" charset="0"/>
              </a:rPr>
              <a:t>HEADER </a:t>
            </a:r>
            <a:r>
              <a:rPr lang="de-DE" dirty="0" smtClean="0">
                <a:latin typeface="Arial Black" panose="020B0A04020102020204" pitchFamily="34" charset="0"/>
              </a:rPr>
              <a:t>Kompression (HPACK) </a:t>
            </a:r>
            <a:endParaRPr lang="de-DE" dirty="0">
              <a:latin typeface="Arial Black" panose="020B0A04020102020204" pitchFamily="34" charset="0"/>
            </a:endParaRPr>
          </a:p>
        </p:txBody>
      </p:sp>
      <p:sp>
        <p:nvSpPr>
          <p:cNvPr id="3" name="Inhaltsplatzhalter 2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de-DE" dirty="0" err="1"/>
              <a:t>Huffman</a:t>
            </a:r>
            <a:r>
              <a:rPr lang="de-DE" dirty="0"/>
              <a:t> Code Table </a:t>
            </a:r>
          </a:p>
          <a:p>
            <a:pPr lvl="0"/>
            <a:r>
              <a:rPr lang="de-DE" dirty="0" err="1"/>
              <a:t>Static</a:t>
            </a:r>
            <a:r>
              <a:rPr lang="de-DE" dirty="0"/>
              <a:t> Table -&gt;</a:t>
            </a:r>
          </a:p>
          <a:p>
            <a:pPr lvl="0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>
                <a:hlinkClick r:id="rId3" action="ppaction://hlinksldjump"/>
              </a:rPr>
              <a:t>.</a:t>
            </a:r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7" name="Textfeld 21"/>
          <p:cNvSpPr txBox="1"/>
          <p:nvPr/>
        </p:nvSpPr>
        <p:spPr>
          <a:xfrm>
            <a:off x="10922035" y="5889447"/>
            <a:ext cx="117051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b="0" i="0" u="none" strike="noStrike" kern="0" cap="none" spc="0" baseline="0">
                <a:solidFill>
                  <a:srgbClr val="FFFFFF"/>
                </a:solidFill>
                <a:uFillTx/>
                <a:latin typeface="Century Gothic"/>
              </a:rPr>
              <a:t>https://hpbn.co</a:t>
            </a:r>
            <a:endParaRPr lang="de-DE" sz="10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8" name="Grafik 9"/>
          <p:cNvPicPr>
            <a:picLocks noChangeAspect="1"/>
          </p:cNvPicPr>
          <p:nvPr/>
        </p:nvPicPr>
        <p:blipFill>
          <a:blip r:embed="rId4"/>
          <a:srcRect r="19255" b="3"/>
          <a:stretch>
            <a:fillRect/>
          </a:stretch>
        </p:blipFill>
        <p:spPr>
          <a:xfrm>
            <a:off x="6220858" y="1191196"/>
            <a:ext cx="5834864" cy="4722175"/>
          </a:xfrm>
          <a:prstGeom prst="rect">
            <a:avLst/>
          </a:prstGeom>
          <a:solidFill>
            <a:srgbClr val="EDEDED"/>
          </a:solidFill>
          <a:ln cap="flat">
            <a:noFill/>
          </a:ln>
        </p:spPr>
      </p:pic>
      <p:sp>
        <p:nvSpPr>
          <p:cNvPr id="9" name="Rectangle 6"/>
          <p:cNvSpPr/>
          <p:nvPr/>
        </p:nvSpPr>
        <p:spPr>
          <a:xfrm>
            <a:off x="3136757" y="2939667"/>
            <a:ext cx="3365686" cy="295465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0" rIns="9144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/>
            </a:r>
            <a:b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</a:b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+--+---------------------+---------------+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Index | Name 	| Value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+--+---------------------+---------------+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1 | :authority 	|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2 | :method	| GET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3 | :method	| POST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4 | :path		| /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5 | :path		| /index.html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6 | :scheme	| http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7 | :scheme 	| https 	    | 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| 8 | :status 	| 200 	    | </a:t>
            </a:r>
          </a:p>
        </p:txBody>
      </p:sp>
      <p:pic>
        <p:nvPicPr>
          <p:cNvPr id="10" name="Freihan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65" y="6428844"/>
            <a:ext cx="3265916" cy="2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Freihand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165" y="3980227"/>
            <a:ext cx="4114" cy="2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Freihand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0165" y="3980227"/>
            <a:ext cx="210" cy="2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Freihand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1409" y="3980227"/>
            <a:ext cx="32095" cy="2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Freihand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3390" y="3980227"/>
            <a:ext cx="12134" cy="21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1420" y="1191196"/>
            <a:ext cx="6274501" cy="471079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46236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polis_2017">
  <a:themeElements>
    <a:clrScheme name="Medipolis Gruppe - allgemeine Powerpointvorlage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DD052B"/>
      </a:accent1>
      <a:accent2>
        <a:srgbClr val="6A971F"/>
      </a:accent2>
      <a:accent3>
        <a:srgbClr val="E14E12"/>
      </a:accent3>
      <a:accent4>
        <a:srgbClr val="702283"/>
      </a:accent4>
      <a:accent5>
        <a:srgbClr val="2F267F"/>
      </a:accent5>
      <a:accent6>
        <a:srgbClr val="007262"/>
      </a:accent6>
      <a:hlink>
        <a:srgbClr val="918472"/>
      </a:hlink>
      <a:folHlink>
        <a:srgbClr val="918472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dipolis_2017" id="{0DD5D465-2A2C-4EF0-98B6-9C11241DFE8A}" vid="{EC936BA8-F1DD-4458-BD4B-EB49E70AD913}"/>
    </a:ext>
  </a:extLst>
</a:theme>
</file>

<file path=ppt/theme/theme10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orlage_Powerpoint_Medipolis Gruppe_v200">
  <a:themeElements>
    <a:clrScheme name="Medipolis Gruppe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DD052B"/>
      </a:accent1>
      <a:accent2>
        <a:srgbClr val="6A971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DD25420A-D39D-4970-A156-21312AF288DA}" vid="{DC7BEB9A-082A-4764-AD86-B642F4BF8696}"/>
    </a:ext>
  </a:extLst>
</a:theme>
</file>

<file path=ppt/theme/theme3.xml><?xml version="1.0" encoding="utf-8"?>
<a:theme xmlns:a="http://schemas.openxmlformats.org/drawingml/2006/main" name="Vorlage_Powerpoint_Medipolis Gesund_v200">
  <a:themeElements>
    <a:clrScheme name="Medipolis Gesund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6A971F"/>
      </a:accent1>
      <a:accent2>
        <a:srgbClr val="AFC410"/>
      </a:accent2>
      <a:accent3>
        <a:srgbClr val="F49835"/>
      </a:accent3>
      <a:accent4>
        <a:srgbClr val="E37355"/>
      </a:accent4>
      <a:accent5>
        <a:srgbClr val="7B6B8D"/>
      </a:accent5>
      <a:accent6>
        <a:srgbClr val="3CA9D2"/>
      </a:accent6>
      <a:hlink>
        <a:srgbClr val="FFFFFF"/>
      </a:hlink>
      <a:folHlink>
        <a:srgbClr val="FFFFFF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DD25420A-D39D-4970-A156-21312AF288DA}" vid="{C94A0FB4-B85F-48B7-A7CB-A8BFC79B8ACF}"/>
    </a:ext>
  </a:extLst>
</a:theme>
</file>

<file path=ppt/theme/theme4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1_Medipolis_2017">
  <a:themeElements>
    <a:clrScheme name="Medipolis Gruppe - allgemeine Powerpointvorlage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DD052B"/>
      </a:accent1>
      <a:accent2>
        <a:srgbClr val="6A971F"/>
      </a:accent2>
      <a:accent3>
        <a:srgbClr val="E14E12"/>
      </a:accent3>
      <a:accent4>
        <a:srgbClr val="702283"/>
      </a:accent4>
      <a:accent5>
        <a:srgbClr val="2F267F"/>
      </a:accent5>
      <a:accent6>
        <a:srgbClr val="007262"/>
      </a:accent6>
      <a:hlink>
        <a:srgbClr val="918472"/>
      </a:hlink>
      <a:folHlink>
        <a:srgbClr val="918472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edipolis_2017" id="{0DD5D465-2A2C-4EF0-98B6-9C11241DFE8A}" vid="{EC936BA8-F1DD-4458-BD4B-EB49E70AD913}"/>
    </a:ext>
  </a:extLst>
</a:theme>
</file>

<file path=ppt/theme/theme6.xml><?xml version="1.0" encoding="utf-8"?>
<a:theme xmlns:a="http://schemas.openxmlformats.org/drawingml/2006/main" name="1_Vorlage_Powerpoint_Medipolis Gruppe_v200">
  <a:themeElements>
    <a:clrScheme name="Medipolis Gruppe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DD052B"/>
      </a:accent1>
      <a:accent2>
        <a:srgbClr val="6A971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DD25420A-D39D-4970-A156-21312AF288DA}" vid="{DC7BEB9A-082A-4764-AD86-B642F4BF8696}"/>
    </a:ext>
  </a:extLst>
</a:theme>
</file>

<file path=ppt/theme/theme7.xml><?xml version="1.0" encoding="utf-8"?>
<a:theme xmlns:a="http://schemas.openxmlformats.org/drawingml/2006/main" name="1_Vorlage_Powerpoint_Medipolis Gesund_v200">
  <a:themeElements>
    <a:clrScheme name="Medipolis Gesund">
      <a:dk1>
        <a:srgbClr val="918472"/>
      </a:dk1>
      <a:lt1>
        <a:srgbClr val="FFFFFF"/>
      </a:lt1>
      <a:dk2>
        <a:srgbClr val="CFC8BF"/>
      </a:dk2>
      <a:lt2>
        <a:srgbClr val="F3F1EF"/>
      </a:lt2>
      <a:accent1>
        <a:srgbClr val="6A971F"/>
      </a:accent1>
      <a:accent2>
        <a:srgbClr val="AFC410"/>
      </a:accent2>
      <a:accent3>
        <a:srgbClr val="F49835"/>
      </a:accent3>
      <a:accent4>
        <a:srgbClr val="E37355"/>
      </a:accent4>
      <a:accent5>
        <a:srgbClr val="7B6B8D"/>
      </a:accent5>
      <a:accent6>
        <a:srgbClr val="3CA9D2"/>
      </a:accent6>
      <a:hlink>
        <a:srgbClr val="FFFFFF"/>
      </a:hlink>
      <a:folHlink>
        <a:srgbClr val="FFFFFF"/>
      </a:folHlink>
    </a:clrScheme>
    <a:fontScheme name="Medipolis Formulare">
      <a:majorFont>
        <a:latin typeface="Aller"/>
        <a:ea typeface=""/>
        <a:cs typeface=""/>
      </a:majorFont>
      <a:minorFont>
        <a:latin typeface="All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>
            <a:schemeClr val="accent2"/>
          </a:buClr>
          <a:buSzTx/>
          <a:buFont typeface="Audi Type" pitchFamily="34" charset="0"/>
          <a:buNone/>
          <a:tabLst/>
          <a:defRPr kumimoji="0" lang="de-DE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5" charset="0"/>
            <a:ea typeface="Arial" pitchFamily="-105" charset="0"/>
            <a:cs typeface="Arial" pitchFamily="-105" charset="0"/>
          </a:defRPr>
        </a:defPPr>
      </a:lstStyle>
    </a:lnDef>
  </a:objectDefaults>
  <a:extraClrSchemeLst>
    <a:extraClrScheme>
      <a:clrScheme name="Audi 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 Master 13">
        <a:dk1>
          <a:srgbClr val="EBEBEC"/>
        </a:dk1>
        <a:lt1>
          <a:srgbClr val="FFFFFF"/>
        </a:lt1>
        <a:dk2>
          <a:srgbClr val="72797F"/>
        </a:dk2>
        <a:lt2>
          <a:srgbClr val="BCC0C3"/>
        </a:lt2>
        <a:accent1>
          <a:srgbClr val="4C575F"/>
        </a:accent1>
        <a:accent2>
          <a:srgbClr val="CC0033"/>
        </a:accent2>
        <a:accent3>
          <a:srgbClr val="FFFFFF"/>
        </a:accent3>
        <a:accent4>
          <a:srgbClr val="C9C9C9"/>
        </a:accent4>
        <a:accent5>
          <a:srgbClr val="B2B4B6"/>
        </a:accent5>
        <a:accent6>
          <a:srgbClr val="B9002D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4">
        <a:dk1>
          <a:srgbClr val="D5D9D8"/>
        </a:dk1>
        <a:lt1>
          <a:srgbClr val="FFFFFF"/>
        </a:lt1>
        <a:dk2>
          <a:srgbClr val="6D7579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B6B9B8"/>
        </a:accent4>
        <a:accent5>
          <a:srgbClr val="B0B2B3"/>
        </a:accent5>
        <a:accent6>
          <a:srgbClr val="B9002D"/>
        </a:accent6>
        <a:hlink>
          <a:srgbClr val="000000"/>
        </a:hlink>
        <a:folHlink>
          <a:srgbClr val="AA142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 Master 15">
        <a:dk1>
          <a:srgbClr val="000000"/>
        </a:dk1>
        <a:lt1>
          <a:srgbClr val="FFFFFF"/>
        </a:lt1>
        <a:dk2>
          <a:srgbClr val="000000"/>
        </a:dk2>
        <a:lt2>
          <a:srgbClr val="B0B6B8"/>
        </a:lt2>
        <a:accent1>
          <a:srgbClr val="434C53"/>
        </a:accent1>
        <a:accent2>
          <a:srgbClr val="CC0033"/>
        </a:accent2>
        <a:accent3>
          <a:srgbClr val="FFFFFF"/>
        </a:accent3>
        <a:accent4>
          <a:srgbClr val="000000"/>
        </a:accent4>
        <a:accent5>
          <a:srgbClr val="B0B2B3"/>
        </a:accent5>
        <a:accent6>
          <a:srgbClr val="B9002D"/>
        </a:accent6>
        <a:hlink>
          <a:srgbClr val="6D7579"/>
        </a:hlink>
        <a:folHlink>
          <a:srgbClr val="D5D9D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DD25420A-D39D-4970-A156-21312AF288DA}" vid="{C94A0FB4-B85F-48B7-A7CB-A8BFC79B8ACF}"/>
    </a:ext>
  </a:extLst>
</a:theme>
</file>

<file path=ppt/theme/theme8.xml><?xml version="1.0" encoding="utf-8"?>
<a:theme xmlns:a="http://schemas.openxmlformats.org/drawingml/2006/main" name="Test 1">
  <a:themeElements>
    <a:clrScheme name="Horizont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1" id="{CBE58930-BF84-4682-BE38-6B4BF78183C3}" vid="{4533E223-64D2-4EC2-A100-5AE57B1AA05A}"/>
    </a:ext>
  </a:extLst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Medipolis_2017</Template>
  <TotalTime>0</TotalTime>
  <Words>1893</Words>
  <Application>Microsoft Office PowerPoint</Application>
  <PresentationFormat>Breitbild</PresentationFormat>
  <Paragraphs>505</Paragraphs>
  <Slides>29</Slides>
  <Notes>29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29</vt:i4>
      </vt:variant>
    </vt:vector>
  </HeadingPairs>
  <TitlesOfParts>
    <vt:vector size="50" baseType="lpstr">
      <vt:lpstr>Aller</vt:lpstr>
      <vt:lpstr>Aller Display</vt:lpstr>
      <vt:lpstr>Arial</vt:lpstr>
      <vt:lpstr>Arial Black</vt:lpstr>
      <vt:lpstr>Arial Narrow</vt:lpstr>
      <vt:lpstr>Audi Type</vt:lpstr>
      <vt:lpstr>Bahnschrift Light</vt:lpstr>
      <vt:lpstr>Calibri</vt:lpstr>
      <vt:lpstr>Calibri Light</vt:lpstr>
      <vt:lpstr>Century Gothic</vt:lpstr>
      <vt:lpstr>Trebuchet MS</vt:lpstr>
      <vt:lpstr>Wingdings</vt:lpstr>
      <vt:lpstr>Wingdings 3</vt:lpstr>
      <vt:lpstr>Medipolis_2017</vt:lpstr>
      <vt:lpstr>Vorlage_Powerpoint_Medipolis Gruppe_v200</vt:lpstr>
      <vt:lpstr>Vorlage_Powerpoint_Medipolis Gesund_v200</vt:lpstr>
      <vt:lpstr>Facette</vt:lpstr>
      <vt:lpstr>1_Medipolis_2017</vt:lpstr>
      <vt:lpstr>1_Vorlage_Powerpoint_Medipolis Gruppe_v200</vt:lpstr>
      <vt:lpstr>1_Vorlage_Powerpoint_Medipolis Gesund_v200</vt:lpstr>
      <vt:lpstr>Test 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HTTP/2 Streams</vt:lpstr>
      <vt:lpstr>HEADER Kompression (HPACK) </vt:lpstr>
      <vt:lpstr>Demo HTTP/2</vt:lpstr>
      <vt:lpstr>PowerPoint-Präsentation</vt:lpstr>
      <vt:lpstr>PowerPoint-Präsentation</vt:lpstr>
      <vt:lpstr>Aktuell (g)QUIC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Demo QUIC</vt:lpstr>
      <vt:lpstr>Vielen Dank für Ihre Aufmerksamkeit</vt:lpstr>
      <vt:lpstr>QUELLEN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</dc:title>
  <dc:creator>Patrick Bäselt</dc:creator>
  <cp:keywords>HTTP2, OUIC</cp:keywords>
  <cp:lastModifiedBy>Patrick Bäselt</cp:lastModifiedBy>
  <cp:revision>196</cp:revision>
  <cp:lastPrinted>2018-01-05T08:08:33Z</cp:lastPrinted>
  <dcterms:created xsi:type="dcterms:W3CDTF">2017-05-16T14:11:31Z</dcterms:created>
  <dcterms:modified xsi:type="dcterms:W3CDTF">2018-09-12T06:00:17Z</dcterms:modified>
  <cp:category>Protokolle</cp:category>
</cp:coreProperties>
</file>